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0287000" cx="18288000"/>
  <p:notesSz cx="6858000" cy="9144000"/>
  <p:embeddedFontLst>
    <p:embeddedFont>
      <p:font typeface="Vollkorn"/>
      <p:bold r:id="rId29"/>
      <p:boldItalic r:id="rId30"/>
    </p:embeddedFont>
    <p:embeddedFont>
      <p:font typeface="Vollkorn SemiBol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g/TfTULzW1GiKmnasb6gJAwkKb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Vollkor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VollkornSemiBold-regular.fntdata"/><Relationship Id="rId30" Type="http://schemas.openxmlformats.org/officeDocument/2006/relationships/font" Target="fonts/Vollkorn-boldItalic.fntdata"/><Relationship Id="rId11" Type="http://schemas.openxmlformats.org/officeDocument/2006/relationships/slide" Target="slides/slide6.xml"/><Relationship Id="rId33" Type="http://schemas.openxmlformats.org/officeDocument/2006/relationships/font" Target="fonts/VollkornSemiBold-italic.fntdata"/><Relationship Id="rId10" Type="http://schemas.openxmlformats.org/officeDocument/2006/relationships/slide" Target="slides/slide5.xml"/><Relationship Id="rId32" Type="http://schemas.openxmlformats.org/officeDocument/2006/relationships/font" Target="fonts/VollkornSemiBold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Vollkorn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53.png"/><Relationship Id="rId7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45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gif"/><Relationship Id="rId10" Type="http://schemas.openxmlformats.org/officeDocument/2006/relationships/image" Target="../media/image24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54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08711"/>
            <a:ext cx="13941300" cy="22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CẢ NƯỚC QUÁ ĐỘ LÊN CHỦ NGHĨA XÃ HỘI 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VÀ TIẾN HÀNH CÔNG CUỘC ĐỔI MỚI</a:t>
            </a:r>
            <a:endParaRPr b="1"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(TỪ 1975 ĐẾN NAY)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 i="1"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10"/>
          <p:cNvGrpSpPr/>
          <p:nvPr/>
        </p:nvGrpSpPr>
        <p:grpSpPr>
          <a:xfrm>
            <a:off x="678471" y="1894260"/>
            <a:ext cx="3537144" cy="1423701"/>
            <a:chOff x="0" y="0"/>
            <a:chExt cx="4716192" cy="1898268"/>
          </a:xfrm>
        </p:grpSpPr>
        <p:sp>
          <p:nvSpPr>
            <p:cNvPr id="388" name="Google Shape;388;p10"/>
            <p:cNvSpPr/>
            <p:nvPr/>
          </p:nvSpPr>
          <p:spPr>
            <a:xfrm flipH="1"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4716192" y="0"/>
                  </a:moveTo>
                  <a:lnTo>
                    <a:pt x="0" y="0"/>
                  </a:lnTo>
                  <a:lnTo>
                    <a:pt x="0" y="1898268"/>
                  </a:lnTo>
                  <a:lnTo>
                    <a:pt x="4716192" y="1898268"/>
                  </a:lnTo>
                  <a:lnTo>
                    <a:pt x="47161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0"/>
            <p:cNvSpPr txBox="1"/>
            <p:nvPr/>
          </p:nvSpPr>
          <p:spPr>
            <a:xfrm>
              <a:off x="2526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grpSp>
        <p:nvGrpSpPr>
          <p:cNvPr id="390" name="Google Shape;390;p10"/>
          <p:cNvGrpSpPr/>
          <p:nvPr/>
        </p:nvGrpSpPr>
        <p:grpSpPr>
          <a:xfrm>
            <a:off x="2009930" y="3650057"/>
            <a:ext cx="2205685" cy="2360772"/>
            <a:chOff x="0" y="-57150"/>
            <a:chExt cx="812800" cy="869950"/>
          </a:xfrm>
        </p:grpSpPr>
        <p:sp>
          <p:nvSpPr>
            <p:cNvPr id="391" name="Google Shape;391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26359" y="0"/>
                  </a:moveTo>
                  <a:lnTo>
                    <a:pt x="686441" y="0"/>
                  </a:lnTo>
                  <a:cubicBezTo>
                    <a:pt x="756227" y="0"/>
                    <a:pt x="812800" y="56573"/>
                    <a:pt x="812800" y="126359"/>
                  </a:cubicBezTo>
                  <a:lnTo>
                    <a:pt x="812800" y="686441"/>
                  </a:lnTo>
                  <a:cubicBezTo>
                    <a:pt x="812800" y="756227"/>
                    <a:pt x="756227" y="812800"/>
                    <a:pt x="686441" y="812800"/>
                  </a:cubicBezTo>
                  <a:lnTo>
                    <a:pt x="126359" y="812800"/>
                  </a:lnTo>
                  <a:cubicBezTo>
                    <a:pt x="56573" y="812800"/>
                    <a:pt x="0" y="756227"/>
                    <a:pt x="0" y="686441"/>
                  </a:cubicBezTo>
                  <a:lnTo>
                    <a:pt x="0" y="126359"/>
                  </a:lnTo>
                  <a:cubicBezTo>
                    <a:pt x="0" y="56573"/>
                    <a:pt x="56573" y="0"/>
                    <a:pt x="126359" y="0"/>
                  </a:cubicBezTo>
                  <a:close/>
                </a:path>
              </a:pathLst>
            </a:custGeom>
            <a:solidFill>
              <a:srgbClr val="FEF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5 khóa XII </a:t>
              </a:r>
              <a:endParaRPr i="1"/>
            </a:p>
          </p:txBody>
        </p:sp>
      </p:grpSp>
      <p:grpSp>
        <p:nvGrpSpPr>
          <p:cNvPr id="393" name="Google Shape;393;p10"/>
          <p:cNvGrpSpPr/>
          <p:nvPr/>
        </p:nvGrpSpPr>
        <p:grpSpPr>
          <a:xfrm>
            <a:off x="6844546" y="3925864"/>
            <a:ext cx="3753042" cy="1744341"/>
            <a:chOff x="0" y="-47625"/>
            <a:chExt cx="812800" cy="377774"/>
          </a:xfrm>
        </p:grpSpPr>
        <p:sp>
          <p:nvSpPr>
            <p:cNvPr id="394" name="Google Shape;394;p10"/>
            <p:cNvSpPr/>
            <p:nvPr/>
          </p:nvSpPr>
          <p:spPr>
            <a:xfrm>
              <a:off x="0" y="0"/>
              <a:ext cx="812800" cy="330149"/>
            </a:xfrm>
            <a:custGeom>
              <a:rect b="b" l="l" r="r" t="t"/>
              <a:pathLst>
                <a:path extrusionOk="0" h="330149" w="812800">
                  <a:moveTo>
                    <a:pt x="609600" y="0"/>
                  </a:moveTo>
                  <a:cubicBezTo>
                    <a:pt x="721824" y="0"/>
                    <a:pt x="812800" y="73906"/>
                    <a:pt x="812800" y="165074"/>
                  </a:cubicBezTo>
                  <a:cubicBezTo>
                    <a:pt x="812800" y="256242"/>
                    <a:pt x="721824" y="330149"/>
                    <a:pt x="609600" y="330149"/>
                  </a:cubicBezTo>
                  <a:lnTo>
                    <a:pt x="203200" y="330149"/>
                  </a:lnTo>
                  <a:cubicBezTo>
                    <a:pt x="90976" y="330149"/>
                    <a:pt x="0" y="256242"/>
                    <a:pt x="0" y="165074"/>
                  </a:cubicBezTo>
                  <a:cubicBezTo>
                    <a:pt x="0" y="739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0"/>
            <p:cNvSpPr txBox="1"/>
            <p:nvPr/>
          </p:nvSpPr>
          <p:spPr>
            <a:xfrm>
              <a:off x="0" y="-47625"/>
              <a:ext cx="812800" cy="377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10-NQ/TW 3/6/2017</a:t>
              </a:r>
              <a:endParaRPr i="1"/>
            </a:p>
          </p:txBody>
        </p:sp>
      </p:grpSp>
      <p:cxnSp>
        <p:nvCxnSpPr>
          <p:cNvPr id="396" name="Google Shape;396;p10"/>
          <p:cNvCxnSpPr/>
          <p:nvPr/>
        </p:nvCxnSpPr>
        <p:spPr>
          <a:xfrm>
            <a:off x="4215615" y="4907986"/>
            <a:ext cx="2628931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97" name="Google Shape;397;p10"/>
          <p:cNvCxnSpPr/>
          <p:nvPr/>
        </p:nvCxnSpPr>
        <p:spPr>
          <a:xfrm>
            <a:off x="10597587" y="4907986"/>
            <a:ext cx="215343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8" name="Google Shape;398;p10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99" name="Google Shape;399;p10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400" name="Google Shape;400;p10"/>
          <p:cNvSpPr txBox="1"/>
          <p:nvPr/>
        </p:nvSpPr>
        <p:spPr>
          <a:xfrm>
            <a:off x="595375" y="3346535"/>
            <a:ext cx="37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XII</a:t>
            </a:r>
            <a:endParaRPr i="1" sz="1300"/>
          </a:p>
        </p:txBody>
      </p:sp>
      <p:sp>
        <p:nvSpPr>
          <p:cNvPr id="401" name="Google Shape;401;p10"/>
          <p:cNvSpPr txBox="1"/>
          <p:nvPr/>
        </p:nvSpPr>
        <p:spPr>
          <a:xfrm>
            <a:off x="12751017" y="4000996"/>
            <a:ext cx="42201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kinh tế tư nhân</a:t>
            </a:r>
            <a:endParaRPr i="1"/>
          </a:p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trở thành một động lực quan trọng của nền kinh tế thị trường định hướng xã hội chủ nghĩa </a:t>
            </a:r>
            <a:endParaRPr i="1"/>
          </a:p>
        </p:txBody>
      </p:sp>
      <p:sp>
        <p:nvSpPr>
          <p:cNvPr id="402" name="Google Shape;402;p10"/>
          <p:cNvSpPr txBox="1"/>
          <p:nvPr/>
        </p:nvSpPr>
        <p:spPr>
          <a:xfrm>
            <a:off x="7147385" y="6077504"/>
            <a:ext cx="3238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Xóa bỏ mọi định kiến</a:t>
            </a:r>
            <a:endParaRPr i="1"/>
          </a:p>
        </p:txBody>
      </p:sp>
      <p:sp>
        <p:nvSpPr>
          <p:cNvPr id="403" name="Google Shape;403;p10"/>
          <p:cNvSpPr txBox="1"/>
          <p:nvPr/>
        </p:nvSpPr>
        <p:spPr>
          <a:xfrm>
            <a:off x="2494668" y="6880227"/>
            <a:ext cx="12619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Khuyến khích phát triển doanh nghiệp vừa và nhỏ, các tập đoàn tư nhân đa sở hữu</a:t>
            </a:r>
            <a:endParaRPr i="1"/>
          </a:p>
        </p:txBody>
      </p:sp>
      <p:sp>
        <p:nvSpPr>
          <p:cNvPr id="404" name="Google Shape;404;p10"/>
          <p:cNvSpPr txBox="1"/>
          <p:nvPr/>
        </p:nvSpPr>
        <p:spPr>
          <a:xfrm>
            <a:off x="3792261" y="8733172"/>
            <a:ext cx="10194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thanh tra, giám sát, đảm bảo làm giàu đúng pháp luật</a:t>
            </a:r>
            <a:endParaRPr i="1"/>
          </a:p>
        </p:txBody>
      </p:sp>
      <p:sp>
        <p:nvSpPr>
          <p:cNvPr id="405" name="Google Shape;405;p10"/>
          <p:cNvSpPr txBox="1"/>
          <p:nvPr/>
        </p:nvSpPr>
        <p:spPr>
          <a:xfrm>
            <a:off x="4347627" y="7868539"/>
            <a:ext cx="908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Khuyến khích tư nhân góp vốn vào doanh nghiệp nhà nước 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2" name="Google Shape;412;p11"/>
          <p:cNvGrpSpPr/>
          <p:nvPr/>
        </p:nvGrpSpPr>
        <p:grpSpPr>
          <a:xfrm>
            <a:off x="678471" y="1894260"/>
            <a:ext cx="3537144" cy="1423701"/>
            <a:chOff x="0" y="0"/>
            <a:chExt cx="4716192" cy="1898268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4716192" y="0"/>
                  </a:moveTo>
                  <a:lnTo>
                    <a:pt x="0" y="0"/>
                  </a:lnTo>
                  <a:lnTo>
                    <a:pt x="0" y="1898268"/>
                  </a:lnTo>
                  <a:lnTo>
                    <a:pt x="4716192" y="1898268"/>
                  </a:lnTo>
                  <a:lnTo>
                    <a:pt x="47161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1"/>
            <p:cNvSpPr txBox="1"/>
            <p:nvPr/>
          </p:nvSpPr>
          <p:spPr>
            <a:xfrm>
              <a:off x="2526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grpSp>
        <p:nvGrpSpPr>
          <p:cNvPr id="415" name="Google Shape;415;p11"/>
          <p:cNvGrpSpPr/>
          <p:nvPr/>
        </p:nvGrpSpPr>
        <p:grpSpPr>
          <a:xfrm>
            <a:off x="2009930" y="3650057"/>
            <a:ext cx="2205685" cy="2360772"/>
            <a:chOff x="0" y="-57150"/>
            <a:chExt cx="812800" cy="869950"/>
          </a:xfrm>
        </p:grpSpPr>
        <p:sp>
          <p:nvSpPr>
            <p:cNvPr id="416" name="Google Shape;416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26359" y="0"/>
                  </a:moveTo>
                  <a:lnTo>
                    <a:pt x="686441" y="0"/>
                  </a:lnTo>
                  <a:cubicBezTo>
                    <a:pt x="756227" y="0"/>
                    <a:pt x="812800" y="56573"/>
                    <a:pt x="812800" y="126359"/>
                  </a:cubicBezTo>
                  <a:lnTo>
                    <a:pt x="812800" y="686441"/>
                  </a:lnTo>
                  <a:cubicBezTo>
                    <a:pt x="812800" y="756227"/>
                    <a:pt x="756227" y="812800"/>
                    <a:pt x="686441" y="812800"/>
                  </a:cubicBezTo>
                  <a:lnTo>
                    <a:pt x="126359" y="812800"/>
                  </a:lnTo>
                  <a:cubicBezTo>
                    <a:pt x="56573" y="812800"/>
                    <a:pt x="0" y="756227"/>
                    <a:pt x="0" y="686441"/>
                  </a:cubicBezTo>
                  <a:lnTo>
                    <a:pt x="0" y="126359"/>
                  </a:lnTo>
                  <a:cubicBezTo>
                    <a:pt x="0" y="56573"/>
                    <a:pt x="56573" y="0"/>
                    <a:pt x="126359" y="0"/>
                  </a:cubicBezTo>
                  <a:close/>
                </a:path>
              </a:pathLst>
            </a:custGeom>
            <a:solidFill>
              <a:srgbClr val="FEF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4 khóa XII </a:t>
              </a:r>
              <a:endParaRPr i="1"/>
            </a:p>
          </p:txBody>
        </p:sp>
      </p:grpSp>
      <p:grpSp>
        <p:nvGrpSpPr>
          <p:cNvPr id="418" name="Google Shape;418;p11"/>
          <p:cNvGrpSpPr/>
          <p:nvPr/>
        </p:nvGrpSpPr>
        <p:grpSpPr>
          <a:xfrm>
            <a:off x="6844546" y="3925864"/>
            <a:ext cx="3753042" cy="1744341"/>
            <a:chOff x="0" y="-47625"/>
            <a:chExt cx="812800" cy="377774"/>
          </a:xfrm>
        </p:grpSpPr>
        <p:sp>
          <p:nvSpPr>
            <p:cNvPr id="419" name="Google Shape;419;p11"/>
            <p:cNvSpPr/>
            <p:nvPr/>
          </p:nvSpPr>
          <p:spPr>
            <a:xfrm>
              <a:off x="0" y="0"/>
              <a:ext cx="812800" cy="330149"/>
            </a:xfrm>
            <a:custGeom>
              <a:rect b="b" l="l" r="r" t="t"/>
              <a:pathLst>
                <a:path extrusionOk="0" h="330149" w="812800">
                  <a:moveTo>
                    <a:pt x="609600" y="0"/>
                  </a:moveTo>
                  <a:cubicBezTo>
                    <a:pt x="721824" y="0"/>
                    <a:pt x="812800" y="73906"/>
                    <a:pt x="812800" y="165074"/>
                  </a:cubicBezTo>
                  <a:cubicBezTo>
                    <a:pt x="812800" y="256242"/>
                    <a:pt x="721824" y="330149"/>
                    <a:pt x="609600" y="330149"/>
                  </a:cubicBezTo>
                  <a:lnTo>
                    <a:pt x="203200" y="330149"/>
                  </a:lnTo>
                  <a:cubicBezTo>
                    <a:pt x="90976" y="330149"/>
                    <a:pt x="0" y="256242"/>
                    <a:pt x="0" y="165074"/>
                  </a:cubicBezTo>
                  <a:cubicBezTo>
                    <a:pt x="0" y="739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1"/>
            <p:cNvSpPr txBox="1"/>
            <p:nvPr/>
          </p:nvSpPr>
          <p:spPr>
            <a:xfrm>
              <a:off x="0" y="-47625"/>
              <a:ext cx="812800" cy="377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04-NQ/TW 30/10/2016</a:t>
              </a:r>
              <a:endParaRPr i="1"/>
            </a:p>
          </p:txBody>
        </p:sp>
      </p:grpSp>
      <p:cxnSp>
        <p:nvCxnSpPr>
          <p:cNvPr id="421" name="Google Shape;421;p11"/>
          <p:cNvCxnSpPr/>
          <p:nvPr/>
        </p:nvCxnSpPr>
        <p:spPr>
          <a:xfrm>
            <a:off x="4215615" y="4907986"/>
            <a:ext cx="2628931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2" name="Google Shape;422;p11"/>
          <p:cNvCxnSpPr/>
          <p:nvPr/>
        </p:nvCxnSpPr>
        <p:spPr>
          <a:xfrm>
            <a:off x="10597587" y="4907986"/>
            <a:ext cx="215343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3" name="Google Shape;423;p11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424" name="Google Shape;424;p11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425" name="Google Shape;425;p11"/>
          <p:cNvSpPr txBox="1"/>
          <p:nvPr/>
        </p:nvSpPr>
        <p:spPr>
          <a:xfrm>
            <a:off x="595375" y="3346535"/>
            <a:ext cx="37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XII</a:t>
            </a:r>
            <a:endParaRPr i="1" sz="1300"/>
          </a:p>
        </p:txBody>
      </p:sp>
      <p:sp>
        <p:nvSpPr>
          <p:cNvPr id="426" name="Google Shape;426;p11"/>
          <p:cNvSpPr txBox="1"/>
          <p:nvPr/>
        </p:nvSpPr>
        <p:spPr>
          <a:xfrm>
            <a:off x="12751017" y="4220031"/>
            <a:ext cx="39102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xây dựng, chỉnh đốn Đảng, ngăn chặn, đẩy lùi "tự diễn biến", "tự chuyển hóa"</a:t>
            </a:r>
            <a:endParaRPr i="1"/>
          </a:p>
        </p:txBody>
      </p:sp>
      <p:sp>
        <p:nvSpPr>
          <p:cNvPr id="427" name="Google Shape;427;p11"/>
          <p:cNvSpPr txBox="1"/>
          <p:nvPr/>
        </p:nvSpPr>
        <p:spPr>
          <a:xfrm>
            <a:off x="3525302" y="6526344"/>
            <a:ext cx="1179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8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Nhìn thẳng vào sự thật, nói lên sự thật và đánh giá đúng sự thật</a:t>
            </a:r>
            <a:endParaRPr i="1" sz="38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28" name="Google Shape;428;p11"/>
          <p:cNvSpPr txBox="1"/>
          <p:nvPr/>
        </p:nvSpPr>
        <p:spPr>
          <a:xfrm>
            <a:off x="3850565" y="7480049"/>
            <a:ext cx="1110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8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Nêu gương người đứng đầu, nhất là Bộ Chính trị, Ban Bí Thư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12"/>
          <p:cNvGrpSpPr/>
          <p:nvPr/>
        </p:nvGrpSpPr>
        <p:grpSpPr>
          <a:xfrm>
            <a:off x="678471" y="1894260"/>
            <a:ext cx="3537144" cy="1423701"/>
            <a:chOff x="0" y="0"/>
            <a:chExt cx="4716192" cy="1898268"/>
          </a:xfrm>
        </p:grpSpPr>
        <p:sp>
          <p:nvSpPr>
            <p:cNvPr id="436" name="Google Shape;436;p12"/>
            <p:cNvSpPr/>
            <p:nvPr/>
          </p:nvSpPr>
          <p:spPr>
            <a:xfrm flipH="1"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4716192" y="0"/>
                  </a:moveTo>
                  <a:lnTo>
                    <a:pt x="0" y="0"/>
                  </a:lnTo>
                  <a:lnTo>
                    <a:pt x="0" y="1898268"/>
                  </a:lnTo>
                  <a:lnTo>
                    <a:pt x="4716192" y="1898268"/>
                  </a:lnTo>
                  <a:lnTo>
                    <a:pt x="47161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2"/>
            <p:cNvSpPr txBox="1"/>
            <p:nvPr/>
          </p:nvSpPr>
          <p:spPr>
            <a:xfrm>
              <a:off x="2526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grpSp>
        <p:nvGrpSpPr>
          <p:cNvPr id="438" name="Google Shape;438;p12"/>
          <p:cNvGrpSpPr/>
          <p:nvPr/>
        </p:nvGrpSpPr>
        <p:grpSpPr>
          <a:xfrm>
            <a:off x="2009930" y="4988413"/>
            <a:ext cx="2205685" cy="2360772"/>
            <a:chOff x="0" y="-57150"/>
            <a:chExt cx="812800" cy="869950"/>
          </a:xfrm>
        </p:grpSpPr>
        <p:sp>
          <p:nvSpPr>
            <p:cNvPr id="439" name="Google Shape;439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26359" y="0"/>
                  </a:moveTo>
                  <a:lnTo>
                    <a:pt x="686441" y="0"/>
                  </a:lnTo>
                  <a:cubicBezTo>
                    <a:pt x="756227" y="0"/>
                    <a:pt x="812800" y="56573"/>
                    <a:pt x="812800" y="126359"/>
                  </a:cubicBezTo>
                  <a:lnTo>
                    <a:pt x="812800" y="686441"/>
                  </a:lnTo>
                  <a:cubicBezTo>
                    <a:pt x="812800" y="756227"/>
                    <a:pt x="756227" y="812800"/>
                    <a:pt x="686441" y="812800"/>
                  </a:cubicBezTo>
                  <a:lnTo>
                    <a:pt x="126359" y="812800"/>
                  </a:lnTo>
                  <a:cubicBezTo>
                    <a:pt x="56573" y="812800"/>
                    <a:pt x="0" y="756227"/>
                    <a:pt x="0" y="686441"/>
                  </a:cubicBezTo>
                  <a:lnTo>
                    <a:pt x="0" y="126359"/>
                  </a:lnTo>
                  <a:cubicBezTo>
                    <a:pt x="0" y="56573"/>
                    <a:pt x="56573" y="0"/>
                    <a:pt x="126359" y="0"/>
                  </a:cubicBezTo>
                  <a:close/>
                </a:path>
              </a:pathLst>
            </a:custGeom>
            <a:solidFill>
              <a:srgbClr val="FEF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6 khóa XII </a:t>
              </a:r>
              <a:endParaRPr i="1"/>
            </a:p>
          </p:txBody>
        </p:sp>
      </p:grpSp>
      <p:grpSp>
        <p:nvGrpSpPr>
          <p:cNvPr id="441" name="Google Shape;441;p12"/>
          <p:cNvGrpSpPr/>
          <p:nvPr/>
        </p:nvGrpSpPr>
        <p:grpSpPr>
          <a:xfrm>
            <a:off x="6844546" y="3925864"/>
            <a:ext cx="3753042" cy="1744341"/>
            <a:chOff x="0" y="-47625"/>
            <a:chExt cx="812800" cy="377774"/>
          </a:xfrm>
        </p:grpSpPr>
        <p:sp>
          <p:nvSpPr>
            <p:cNvPr id="442" name="Google Shape;442;p12"/>
            <p:cNvSpPr/>
            <p:nvPr/>
          </p:nvSpPr>
          <p:spPr>
            <a:xfrm>
              <a:off x="0" y="0"/>
              <a:ext cx="812800" cy="330149"/>
            </a:xfrm>
            <a:custGeom>
              <a:rect b="b" l="l" r="r" t="t"/>
              <a:pathLst>
                <a:path extrusionOk="0" h="330149" w="812800">
                  <a:moveTo>
                    <a:pt x="609600" y="0"/>
                  </a:moveTo>
                  <a:cubicBezTo>
                    <a:pt x="721824" y="0"/>
                    <a:pt x="812800" y="73906"/>
                    <a:pt x="812800" y="165074"/>
                  </a:cubicBezTo>
                  <a:cubicBezTo>
                    <a:pt x="812800" y="256242"/>
                    <a:pt x="721824" y="330149"/>
                    <a:pt x="609600" y="330149"/>
                  </a:cubicBezTo>
                  <a:lnTo>
                    <a:pt x="203200" y="330149"/>
                  </a:lnTo>
                  <a:cubicBezTo>
                    <a:pt x="90976" y="330149"/>
                    <a:pt x="0" y="256242"/>
                    <a:pt x="0" y="165074"/>
                  </a:cubicBezTo>
                  <a:cubicBezTo>
                    <a:pt x="0" y="739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2"/>
            <p:cNvSpPr txBox="1"/>
            <p:nvPr/>
          </p:nvSpPr>
          <p:spPr>
            <a:xfrm>
              <a:off x="0" y="-47625"/>
              <a:ext cx="812800" cy="377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20-NQ/TW 25/10/2017</a:t>
              </a:r>
              <a:endParaRPr i="1"/>
            </a:p>
          </p:txBody>
        </p:sp>
      </p:grpSp>
      <p:cxnSp>
        <p:nvCxnSpPr>
          <p:cNvPr id="444" name="Google Shape;444;p12"/>
          <p:cNvCxnSpPr/>
          <p:nvPr/>
        </p:nvCxnSpPr>
        <p:spPr>
          <a:xfrm flipH="1" rot="10800000">
            <a:off x="4215615" y="4907986"/>
            <a:ext cx="2628931" cy="1338356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5" name="Google Shape;445;p12"/>
          <p:cNvCxnSpPr/>
          <p:nvPr/>
        </p:nvCxnSpPr>
        <p:spPr>
          <a:xfrm>
            <a:off x="10597587" y="4907986"/>
            <a:ext cx="215343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6" name="Google Shape;446;p12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447" name="Google Shape;447;p12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448" name="Google Shape;448;p12"/>
          <p:cNvSpPr txBox="1"/>
          <p:nvPr/>
        </p:nvSpPr>
        <p:spPr>
          <a:xfrm>
            <a:off x="595375" y="3346535"/>
            <a:ext cx="37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XII</a:t>
            </a:r>
            <a:endParaRPr i="1" sz="1300"/>
          </a:p>
        </p:txBody>
      </p:sp>
      <p:sp>
        <p:nvSpPr>
          <p:cNvPr id="449" name="Google Shape;449;p12"/>
          <p:cNvSpPr txBox="1"/>
          <p:nvPr/>
        </p:nvSpPr>
        <p:spPr>
          <a:xfrm>
            <a:off x="12751017" y="4220031"/>
            <a:ext cx="39102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công tác bảo vệ, chăm sóc và nâng cao sức khỏe nhân dân trong tình hình mới</a:t>
            </a:r>
            <a:endParaRPr i="1"/>
          </a:p>
        </p:txBody>
      </p:sp>
      <p:grpSp>
        <p:nvGrpSpPr>
          <p:cNvPr id="450" name="Google Shape;450;p12"/>
          <p:cNvGrpSpPr/>
          <p:nvPr/>
        </p:nvGrpSpPr>
        <p:grpSpPr>
          <a:xfrm>
            <a:off x="6844546" y="7129280"/>
            <a:ext cx="3753042" cy="1744341"/>
            <a:chOff x="0" y="-47625"/>
            <a:chExt cx="812800" cy="377774"/>
          </a:xfrm>
        </p:grpSpPr>
        <p:sp>
          <p:nvSpPr>
            <p:cNvPr id="451" name="Google Shape;451;p12"/>
            <p:cNvSpPr/>
            <p:nvPr/>
          </p:nvSpPr>
          <p:spPr>
            <a:xfrm>
              <a:off x="0" y="0"/>
              <a:ext cx="812800" cy="330149"/>
            </a:xfrm>
            <a:custGeom>
              <a:rect b="b" l="l" r="r" t="t"/>
              <a:pathLst>
                <a:path extrusionOk="0" h="330149" w="812800">
                  <a:moveTo>
                    <a:pt x="609600" y="0"/>
                  </a:moveTo>
                  <a:cubicBezTo>
                    <a:pt x="721824" y="0"/>
                    <a:pt x="812800" y="73906"/>
                    <a:pt x="812800" y="165074"/>
                  </a:cubicBezTo>
                  <a:cubicBezTo>
                    <a:pt x="812800" y="256242"/>
                    <a:pt x="721824" y="330149"/>
                    <a:pt x="609600" y="330149"/>
                  </a:cubicBezTo>
                  <a:lnTo>
                    <a:pt x="203200" y="330149"/>
                  </a:lnTo>
                  <a:cubicBezTo>
                    <a:pt x="90976" y="330149"/>
                    <a:pt x="0" y="256242"/>
                    <a:pt x="0" y="165074"/>
                  </a:cubicBezTo>
                  <a:cubicBezTo>
                    <a:pt x="0" y="739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2"/>
            <p:cNvSpPr txBox="1"/>
            <p:nvPr/>
          </p:nvSpPr>
          <p:spPr>
            <a:xfrm>
              <a:off x="0" y="-47625"/>
              <a:ext cx="812800" cy="377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21-NQ/TW 25/10/2017</a:t>
              </a:r>
              <a:endParaRPr i="1"/>
            </a:p>
          </p:txBody>
        </p:sp>
      </p:grpSp>
      <p:cxnSp>
        <p:nvCxnSpPr>
          <p:cNvPr id="453" name="Google Shape;453;p12"/>
          <p:cNvCxnSpPr/>
          <p:nvPr/>
        </p:nvCxnSpPr>
        <p:spPr>
          <a:xfrm>
            <a:off x="4215615" y="6246342"/>
            <a:ext cx="2628931" cy="186506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54" name="Google Shape;454;p12"/>
          <p:cNvCxnSpPr/>
          <p:nvPr/>
        </p:nvCxnSpPr>
        <p:spPr>
          <a:xfrm>
            <a:off x="10597587" y="8111403"/>
            <a:ext cx="215343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55" name="Google Shape;455;p12"/>
          <p:cNvSpPr txBox="1"/>
          <p:nvPr/>
        </p:nvSpPr>
        <p:spPr>
          <a:xfrm>
            <a:off x="12751017" y="7642483"/>
            <a:ext cx="39102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Công tác dân số </a:t>
            </a:r>
            <a:endParaRPr i="1"/>
          </a:p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trong tình hình mới</a:t>
            </a:r>
            <a:endParaRPr i="1"/>
          </a:p>
        </p:txBody>
      </p:sp>
      <p:sp>
        <p:nvSpPr>
          <p:cNvPr id="456" name="Google Shape;456;p12"/>
          <p:cNvSpPr txBox="1"/>
          <p:nvPr/>
        </p:nvSpPr>
        <p:spPr>
          <a:xfrm>
            <a:off x="12533086" y="6130408"/>
            <a:ext cx="45699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2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Đầu tư cho sức khỏe, dân số </a:t>
            </a:r>
            <a:endParaRPr i="1"/>
          </a:p>
          <a:p>
            <a:pPr indent="0" lvl="0" marL="0" marR="0" rtl="0" algn="ctr">
              <a:lnSpc>
                <a:spcPct val="13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2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là đầu tư cho phát triển </a:t>
            </a:r>
            <a:endParaRPr i="1"/>
          </a:p>
        </p:txBody>
      </p:sp>
      <p:sp>
        <p:nvSpPr>
          <p:cNvPr id="457" name="Google Shape;457;p12"/>
          <p:cNvSpPr/>
          <p:nvPr/>
        </p:nvSpPr>
        <p:spPr>
          <a:xfrm rot="5400000">
            <a:off x="11852543" y="5658292"/>
            <a:ext cx="1401129" cy="395819"/>
          </a:xfrm>
          <a:custGeom>
            <a:rect b="b" l="l" r="r" t="t"/>
            <a:pathLst>
              <a:path extrusionOk="0" h="395819" w="1401129">
                <a:moveTo>
                  <a:pt x="0" y="0"/>
                </a:moveTo>
                <a:lnTo>
                  <a:pt x="1401129" y="0"/>
                </a:lnTo>
                <a:lnTo>
                  <a:pt x="1401129" y="395818"/>
                </a:lnTo>
                <a:lnTo>
                  <a:pt x="0" y="395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/>
          <p:nvPr/>
        </p:nvSpPr>
        <p:spPr>
          <a:xfrm rot="-5400000">
            <a:off x="15762829" y="7438153"/>
            <a:ext cx="1401129" cy="395819"/>
          </a:xfrm>
          <a:custGeom>
            <a:rect b="b" l="l" r="r" t="t"/>
            <a:pathLst>
              <a:path extrusionOk="0" h="395819" w="1401129">
                <a:moveTo>
                  <a:pt x="1401129" y="395819"/>
                </a:moveTo>
                <a:lnTo>
                  <a:pt x="0" y="395819"/>
                </a:lnTo>
                <a:lnTo>
                  <a:pt x="0" y="0"/>
                </a:lnTo>
                <a:lnTo>
                  <a:pt x="1401129" y="0"/>
                </a:lnTo>
                <a:lnTo>
                  <a:pt x="1401129" y="39581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" name="Google Shape;465;p13"/>
          <p:cNvGrpSpPr/>
          <p:nvPr/>
        </p:nvGrpSpPr>
        <p:grpSpPr>
          <a:xfrm>
            <a:off x="678471" y="1894260"/>
            <a:ext cx="3537144" cy="1423701"/>
            <a:chOff x="0" y="0"/>
            <a:chExt cx="4716192" cy="1898268"/>
          </a:xfrm>
        </p:grpSpPr>
        <p:sp>
          <p:nvSpPr>
            <p:cNvPr id="466" name="Google Shape;466;p13"/>
            <p:cNvSpPr/>
            <p:nvPr/>
          </p:nvSpPr>
          <p:spPr>
            <a:xfrm flipH="1"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4716192" y="0"/>
                  </a:moveTo>
                  <a:lnTo>
                    <a:pt x="0" y="0"/>
                  </a:lnTo>
                  <a:lnTo>
                    <a:pt x="0" y="1898268"/>
                  </a:lnTo>
                  <a:lnTo>
                    <a:pt x="4716192" y="1898268"/>
                  </a:lnTo>
                  <a:lnTo>
                    <a:pt x="47161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3"/>
            <p:cNvSpPr txBox="1"/>
            <p:nvPr/>
          </p:nvSpPr>
          <p:spPr>
            <a:xfrm>
              <a:off x="2526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grpSp>
        <p:nvGrpSpPr>
          <p:cNvPr id="468" name="Google Shape;468;p13"/>
          <p:cNvGrpSpPr/>
          <p:nvPr/>
        </p:nvGrpSpPr>
        <p:grpSpPr>
          <a:xfrm>
            <a:off x="2009930" y="4988413"/>
            <a:ext cx="2205685" cy="2360772"/>
            <a:chOff x="0" y="-57150"/>
            <a:chExt cx="812800" cy="869950"/>
          </a:xfrm>
        </p:grpSpPr>
        <p:sp>
          <p:nvSpPr>
            <p:cNvPr id="469" name="Google Shape;469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26359" y="0"/>
                  </a:moveTo>
                  <a:lnTo>
                    <a:pt x="686441" y="0"/>
                  </a:lnTo>
                  <a:cubicBezTo>
                    <a:pt x="756227" y="0"/>
                    <a:pt x="812800" y="56573"/>
                    <a:pt x="812800" y="126359"/>
                  </a:cubicBezTo>
                  <a:lnTo>
                    <a:pt x="812800" y="686441"/>
                  </a:lnTo>
                  <a:cubicBezTo>
                    <a:pt x="812800" y="756227"/>
                    <a:pt x="756227" y="812800"/>
                    <a:pt x="686441" y="812800"/>
                  </a:cubicBezTo>
                  <a:lnTo>
                    <a:pt x="126359" y="812800"/>
                  </a:lnTo>
                  <a:cubicBezTo>
                    <a:pt x="56573" y="812800"/>
                    <a:pt x="0" y="756227"/>
                    <a:pt x="0" y="686441"/>
                  </a:cubicBezTo>
                  <a:lnTo>
                    <a:pt x="0" y="126359"/>
                  </a:lnTo>
                  <a:cubicBezTo>
                    <a:pt x="0" y="56573"/>
                    <a:pt x="56573" y="0"/>
                    <a:pt x="126359" y="0"/>
                  </a:cubicBezTo>
                  <a:close/>
                </a:path>
              </a:pathLst>
            </a:custGeom>
            <a:solidFill>
              <a:srgbClr val="FEF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7 khóa XII </a:t>
              </a:r>
              <a:endParaRPr i="1"/>
            </a:p>
          </p:txBody>
        </p:sp>
      </p:grpSp>
      <p:grpSp>
        <p:nvGrpSpPr>
          <p:cNvPr id="471" name="Google Shape;471;p13"/>
          <p:cNvGrpSpPr/>
          <p:nvPr/>
        </p:nvGrpSpPr>
        <p:grpSpPr>
          <a:xfrm>
            <a:off x="6844546" y="3925864"/>
            <a:ext cx="3753042" cy="1744341"/>
            <a:chOff x="0" y="-47625"/>
            <a:chExt cx="812800" cy="377774"/>
          </a:xfrm>
        </p:grpSpPr>
        <p:sp>
          <p:nvSpPr>
            <p:cNvPr id="472" name="Google Shape;472;p13"/>
            <p:cNvSpPr/>
            <p:nvPr/>
          </p:nvSpPr>
          <p:spPr>
            <a:xfrm>
              <a:off x="0" y="0"/>
              <a:ext cx="812800" cy="330149"/>
            </a:xfrm>
            <a:custGeom>
              <a:rect b="b" l="l" r="r" t="t"/>
              <a:pathLst>
                <a:path extrusionOk="0" h="330149" w="812800">
                  <a:moveTo>
                    <a:pt x="609600" y="0"/>
                  </a:moveTo>
                  <a:cubicBezTo>
                    <a:pt x="721824" y="0"/>
                    <a:pt x="812800" y="73906"/>
                    <a:pt x="812800" y="165074"/>
                  </a:cubicBezTo>
                  <a:cubicBezTo>
                    <a:pt x="812800" y="256242"/>
                    <a:pt x="721824" y="330149"/>
                    <a:pt x="609600" y="330149"/>
                  </a:cubicBezTo>
                  <a:lnTo>
                    <a:pt x="203200" y="330149"/>
                  </a:lnTo>
                  <a:cubicBezTo>
                    <a:pt x="90976" y="330149"/>
                    <a:pt x="0" y="256242"/>
                    <a:pt x="0" y="165074"/>
                  </a:cubicBezTo>
                  <a:cubicBezTo>
                    <a:pt x="0" y="739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3"/>
            <p:cNvSpPr txBox="1"/>
            <p:nvPr/>
          </p:nvSpPr>
          <p:spPr>
            <a:xfrm>
              <a:off x="0" y="-47625"/>
              <a:ext cx="812800" cy="377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27-NQ/TW 21/5/2018</a:t>
              </a:r>
              <a:endParaRPr i="1"/>
            </a:p>
          </p:txBody>
        </p:sp>
      </p:grpSp>
      <p:cxnSp>
        <p:nvCxnSpPr>
          <p:cNvPr id="474" name="Google Shape;474;p13"/>
          <p:cNvCxnSpPr/>
          <p:nvPr/>
        </p:nvCxnSpPr>
        <p:spPr>
          <a:xfrm flipH="1" rot="10800000">
            <a:off x="4215615" y="4907986"/>
            <a:ext cx="2628931" cy="1338356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5" name="Google Shape;475;p13"/>
          <p:cNvCxnSpPr/>
          <p:nvPr/>
        </p:nvCxnSpPr>
        <p:spPr>
          <a:xfrm>
            <a:off x="10597587" y="4907986"/>
            <a:ext cx="215343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76" name="Google Shape;476;p13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477" name="Google Shape;477;p13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478" name="Google Shape;478;p13"/>
          <p:cNvSpPr txBox="1"/>
          <p:nvPr/>
        </p:nvSpPr>
        <p:spPr>
          <a:xfrm>
            <a:off x="595375" y="3346535"/>
            <a:ext cx="37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XII</a:t>
            </a:r>
            <a:endParaRPr i="1" sz="1300"/>
          </a:p>
        </p:txBody>
      </p:sp>
      <p:sp>
        <p:nvSpPr>
          <p:cNvPr id="479" name="Google Shape;479;p13"/>
          <p:cNvSpPr txBox="1"/>
          <p:nvPr/>
        </p:nvSpPr>
        <p:spPr>
          <a:xfrm>
            <a:off x="12751017" y="4000996"/>
            <a:ext cx="39102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Cải cách chính sách tiền lương đối với cán bộ, công chức, viên chức, LLVT, người lao động trong doanh nghiệp</a:t>
            </a:r>
            <a:endParaRPr i="1"/>
          </a:p>
        </p:txBody>
      </p:sp>
      <p:grpSp>
        <p:nvGrpSpPr>
          <p:cNvPr id="480" name="Google Shape;480;p13"/>
          <p:cNvGrpSpPr/>
          <p:nvPr/>
        </p:nvGrpSpPr>
        <p:grpSpPr>
          <a:xfrm>
            <a:off x="6844546" y="7129280"/>
            <a:ext cx="3753042" cy="1744341"/>
            <a:chOff x="0" y="-47625"/>
            <a:chExt cx="812800" cy="377774"/>
          </a:xfrm>
        </p:grpSpPr>
        <p:sp>
          <p:nvSpPr>
            <p:cNvPr id="481" name="Google Shape;481;p13"/>
            <p:cNvSpPr/>
            <p:nvPr/>
          </p:nvSpPr>
          <p:spPr>
            <a:xfrm>
              <a:off x="0" y="0"/>
              <a:ext cx="812800" cy="330149"/>
            </a:xfrm>
            <a:custGeom>
              <a:rect b="b" l="l" r="r" t="t"/>
              <a:pathLst>
                <a:path extrusionOk="0" h="330149" w="812800">
                  <a:moveTo>
                    <a:pt x="609600" y="0"/>
                  </a:moveTo>
                  <a:cubicBezTo>
                    <a:pt x="721824" y="0"/>
                    <a:pt x="812800" y="73906"/>
                    <a:pt x="812800" y="165074"/>
                  </a:cubicBezTo>
                  <a:cubicBezTo>
                    <a:pt x="812800" y="256242"/>
                    <a:pt x="721824" y="330149"/>
                    <a:pt x="609600" y="330149"/>
                  </a:cubicBezTo>
                  <a:lnTo>
                    <a:pt x="203200" y="330149"/>
                  </a:lnTo>
                  <a:cubicBezTo>
                    <a:pt x="90976" y="330149"/>
                    <a:pt x="0" y="256242"/>
                    <a:pt x="0" y="165074"/>
                  </a:cubicBezTo>
                  <a:cubicBezTo>
                    <a:pt x="0" y="739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3"/>
            <p:cNvSpPr txBox="1"/>
            <p:nvPr/>
          </p:nvSpPr>
          <p:spPr>
            <a:xfrm>
              <a:off x="0" y="-47625"/>
              <a:ext cx="812800" cy="377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28-NQ/TW 23/5/2018</a:t>
              </a:r>
              <a:endParaRPr i="1"/>
            </a:p>
          </p:txBody>
        </p:sp>
      </p:grpSp>
      <p:cxnSp>
        <p:nvCxnSpPr>
          <p:cNvPr id="483" name="Google Shape;483;p13"/>
          <p:cNvCxnSpPr/>
          <p:nvPr/>
        </p:nvCxnSpPr>
        <p:spPr>
          <a:xfrm>
            <a:off x="4215615" y="6246342"/>
            <a:ext cx="2628931" cy="186506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84" name="Google Shape;484;p13"/>
          <p:cNvCxnSpPr/>
          <p:nvPr/>
        </p:nvCxnSpPr>
        <p:spPr>
          <a:xfrm>
            <a:off x="10597587" y="8111403"/>
            <a:ext cx="215343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85" name="Google Shape;485;p13"/>
          <p:cNvSpPr txBox="1"/>
          <p:nvPr/>
        </p:nvSpPr>
        <p:spPr>
          <a:xfrm>
            <a:off x="12751017" y="7642483"/>
            <a:ext cx="39102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Cải cách chính sách </a:t>
            </a:r>
            <a:endParaRPr i="1"/>
          </a:p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hiểm xã hội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4"/>
          <p:cNvSpPr/>
          <p:nvPr/>
        </p:nvSpPr>
        <p:spPr>
          <a:xfrm>
            <a:off x="13987320" y="4338675"/>
            <a:ext cx="2825947" cy="282594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249" l="0" r="0" t="-65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3" name="Google Shape;493;p14"/>
          <p:cNvGrpSpPr/>
          <p:nvPr/>
        </p:nvGrpSpPr>
        <p:grpSpPr>
          <a:xfrm>
            <a:off x="14217582" y="1985633"/>
            <a:ext cx="3537144" cy="1423701"/>
            <a:chOff x="0" y="0"/>
            <a:chExt cx="4716192" cy="1898268"/>
          </a:xfrm>
        </p:grpSpPr>
        <p:sp>
          <p:nvSpPr>
            <p:cNvPr id="494" name="Google Shape;494;p14"/>
            <p:cNvSpPr/>
            <p:nvPr/>
          </p:nvSpPr>
          <p:spPr>
            <a:xfrm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0" y="0"/>
                  </a:moveTo>
                  <a:lnTo>
                    <a:pt x="4716192" y="0"/>
                  </a:lnTo>
                  <a:lnTo>
                    <a:pt x="4716192" y="1898268"/>
                  </a:lnTo>
                  <a:lnTo>
                    <a:pt x="0" y="1898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4"/>
            <p:cNvSpPr txBox="1"/>
            <p:nvPr/>
          </p:nvSpPr>
          <p:spPr>
            <a:xfrm>
              <a:off x="112902" y="178612"/>
              <a:ext cx="4338000" cy="16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XIII (2021)</a:t>
              </a:r>
              <a:endParaRPr i="1"/>
            </a:p>
            <a:p>
              <a:pPr indent="0" lvl="0" marL="0" marR="0" rtl="0" algn="ctr">
                <a:lnSpc>
                  <a:spcPct val="121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đẩy mạnh toàn diện, đồng bộ công cuộc đổi mới</a:t>
              </a:r>
              <a:endParaRPr i="1"/>
            </a:p>
          </p:txBody>
        </p:sp>
      </p:grpSp>
      <p:sp>
        <p:nvSpPr>
          <p:cNvPr id="496" name="Google Shape;496;p14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497" name="Google Shape;497;p14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498" name="Google Shape;498;p14"/>
          <p:cNvSpPr txBox="1"/>
          <p:nvPr/>
        </p:nvSpPr>
        <p:spPr>
          <a:xfrm>
            <a:off x="14385741" y="3529395"/>
            <a:ext cx="298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XIII</a:t>
            </a:r>
            <a:endParaRPr i="1"/>
          </a:p>
        </p:txBody>
      </p:sp>
      <p:sp>
        <p:nvSpPr>
          <p:cNvPr id="499" name="Google Shape;499;p14"/>
          <p:cNvSpPr txBox="1"/>
          <p:nvPr/>
        </p:nvSpPr>
        <p:spPr>
          <a:xfrm>
            <a:off x="6092927" y="8195735"/>
            <a:ext cx="665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Nội</a:t>
            </a:r>
            <a:endParaRPr i="1"/>
          </a:p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25/1 - 1/2/2021</a:t>
            </a:r>
            <a:endParaRPr i="1"/>
          </a:p>
        </p:txBody>
      </p:sp>
      <p:sp>
        <p:nvSpPr>
          <p:cNvPr id="500" name="Google Shape;500;p14"/>
          <p:cNvSpPr txBox="1"/>
          <p:nvPr/>
        </p:nvSpPr>
        <p:spPr>
          <a:xfrm>
            <a:off x="13146198" y="7359133"/>
            <a:ext cx="45081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chí Nguyễn Phú Trọng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được tiếp tục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bầu làm Tổng Bí thư</a:t>
            </a:r>
            <a:endParaRPr i="1"/>
          </a:p>
        </p:txBody>
      </p:sp>
      <p:sp>
        <p:nvSpPr>
          <p:cNvPr id="501" name="Google Shape;501;p14"/>
          <p:cNvSpPr txBox="1"/>
          <p:nvPr/>
        </p:nvSpPr>
        <p:spPr>
          <a:xfrm>
            <a:off x="918770" y="2488113"/>
            <a:ext cx="45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 u="sng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Chủ đề Đại hội XIII</a:t>
            </a:r>
            <a:endParaRPr i="1"/>
          </a:p>
        </p:txBody>
      </p:sp>
      <p:sp>
        <p:nvSpPr>
          <p:cNvPr id="502" name="Google Shape;502;p14"/>
          <p:cNvSpPr txBox="1"/>
          <p:nvPr/>
        </p:nvSpPr>
        <p:spPr>
          <a:xfrm>
            <a:off x="427288" y="3386520"/>
            <a:ext cx="5503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xây dựng, chỉnh đốn Đảng,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hệ thống chính trị trong sạch, vững mạnh</a:t>
            </a:r>
            <a:endParaRPr i="1"/>
          </a:p>
        </p:txBody>
      </p:sp>
      <p:sp>
        <p:nvSpPr>
          <p:cNvPr id="503" name="Google Shape;503;p14"/>
          <p:cNvSpPr txBox="1"/>
          <p:nvPr/>
        </p:nvSpPr>
        <p:spPr>
          <a:xfrm>
            <a:off x="564806" y="4470386"/>
            <a:ext cx="5355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Khởi dậy khát vọng phát triển đất nước, phát huy ý chí, sức mạnh đoàn kết toàn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dân tộc kết hợp với sức mạnh thời đại</a:t>
            </a:r>
            <a:endParaRPr i="1"/>
          </a:p>
        </p:txBody>
      </p:sp>
      <p:sp>
        <p:nvSpPr>
          <p:cNvPr id="504" name="Google Shape;504;p14"/>
          <p:cNvSpPr txBox="1"/>
          <p:nvPr/>
        </p:nvSpPr>
        <p:spPr>
          <a:xfrm>
            <a:off x="918770" y="5940174"/>
            <a:ext cx="4508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đẩy mạnh toàn diện,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bộ công cuộc đổi mới</a:t>
            </a:r>
            <a:endParaRPr i="1"/>
          </a:p>
        </p:txBody>
      </p:sp>
      <p:sp>
        <p:nvSpPr>
          <p:cNvPr id="505" name="Google Shape;505;p14"/>
          <p:cNvSpPr txBox="1"/>
          <p:nvPr/>
        </p:nvSpPr>
        <p:spPr>
          <a:xfrm>
            <a:off x="925049" y="7024040"/>
            <a:ext cx="45081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vệ vững chắc Tổ quốc, giữ vững môi trường hòa bình, ổn định</a:t>
            </a:r>
            <a:endParaRPr i="1"/>
          </a:p>
        </p:txBody>
      </p:sp>
      <p:sp>
        <p:nvSpPr>
          <p:cNvPr id="506" name="Google Shape;506;p14"/>
          <p:cNvSpPr/>
          <p:nvPr/>
        </p:nvSpPr>
        <p:spPr>
          <a:xfrm>
            <a:off x="5919792" y="4028465"/>
            <a:ext cx="7000366" cy="3864202"/>
          </a:xfrm>
          <a:custGeom>
            <a:rect b="b" l="l" r="r" t="t"/>
            <a:pathLst>
              <a:path extrusionOk="0" h="3864202" w="7000366">
                <a:moveTo>
                  <a:pt x="0" y="0"/>
                </a:moveTo>
                <a:lnTo>
                  <a:pt x="7000366" y="0"/>
                </a:lnTo>
                <a:lnTo>
                  <a:pt x="7000366" y="3864203"/>
                </a:lnTo>
                <a:lnTo>
                  <a:pt x="0" y="3864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4"/>
          <p:cNvSpPr txBox="1"/>
          <p:nvPr/>
        </p:nvSpPr>
        <p:spPr>
          <a:xfrm>
            <a:off x="918770" y="8052860"/>
            <a:ext cx="45081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Phấn đấu đến giữa thế kỷ XXI,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nước ta trở thành nước phát triển, theo định hướng xã hội chủ nghĩa 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4" name="Google Shape;514;p15"/>
          <p:cNvGrpSpPr/>
          <p:nvPr/>
        </p:nvGrpSpPr>
        <p:grpSpPr>
          <a:xfrm>
            <a:off x="14217582" y="1985633"/>
            <a:ext cx="3537144" cy="1423701"/>
            <a:chOff x="0" y="0"/>
            <a:chExt cx="4716192" cy="1898268"/>
          </a:xfrm>
        </p:grpSpPr>
        <p:sp>
          <p:nvSpPr>
            <p:cNvPr id="515" name="Google Shape;515;p15"/>
            <p:cNvSpPr/>
            <p:nvPr/>
          </p:nvSpPr>
          <p:spPr>
            <a:xfrm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0" y="0"/>
                  </a:moveTo>
                  <a:lnTo>
                    <a:pt x="4716192" y="0"/>
                  </a:lnTo>
                  <a:lnTo>
                    <a:pt x="4716192" y="1898268"/>
                  </a:lnTo>
                  <a:lnTo>
                    <a:pt x="0" y="1898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5"/>
            <p:cNvSpPr txBox="1"/>
            <p:nvPr/>
          </p:nvSpPr>
          <p:spPr>
            <a:xfrm>
              <a:off x="112902" y="178612"/>
              <a:ext cx="4338000" cy="16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XIII (2021)</a:t>
              </a:r>
              <a:endParaRPr i="1"/>
            </a:p>
            <a:p>
              <a:pPr indent="0" lvl="0" marL="0" marR="0" rtl="0" algn="ctr">
                <a:lnSpc>
                  <a:spcPct val="121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đẩy mạnh toàn diện, đồng bộ công cuộc đổi mới</a:t>
              </a:r>
              <a:endParaRPr i="1"/>
            </a:p>
          </p:txBody>
        </p:sp>
      </p:grpSp>
      <p:sp>
        <p:nvSpPr>
          <p:cNvPr id="517" name="Google Shape;517;p15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518" name="Google Shape;518;p15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519" name="Google Shape;519;p15"/>
          <p:cNvSpPr txBox="1"/>
          <p:nvPr/>
        </p:nvSpPr>
        <p:spPr>
          <a:xfrm>
            <a:off x="14385741" y="3529395"/>
            <a:ext cx="298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XIII</a:t>
            </a:r>
            <a:endParaRPr i="1"/>
          </a:p>
        </p:txBody>
      </p:sp>
      <p:grpSp>
        <p:nvGrpSpPr>
          <p:cNvPr id="520" name="Google Shape;520;p15"/>
          <p:cNvGrpSpPr/>
          <p:nvPr/>
        </p:nvGrpSpPr>
        <p:grpSpPr>
          <a:xfrm>
            <a:off x="7018603" y="2012436"/>
            <a:ext cx="2807905" cy="2811992"/>
            <a:chOff x="0" y="0"/>
            <a:chExt cx="3743873" cy="3749322"/>
          </a:xfrm>
        </p:grpSpPr>
        <p:sp>
          <p:nvSpPr>
            <p:cNvPr id="521" name="Google Shape;521;p15"/>
            <p:cNvSpPr/>
            <p:nvPr/>
          </p:nvSpPr>
          <p:spPr>
            <a:xfrm>
              <a:off x="218530" y="221254"/>
              <a:ext cx="3306814" cy="3306814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03C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0" y="0"/>
              <a:ext cx="3743873" cy="3749322"/>
            </a:xfrm>
            <a:custGeom>
              <a:rect b="b" l="l" r="r" t="t"/>
              <a:pathLst>
                <a:path extrusionOk="0" h="3749322" w="3743873">
                  <a:moveTo>
                    <a:pt x="0" y="0"/>
                  </a:moveTo>
                  <a:lnTo>
                    <a:pt x="3743873" y="0"/>
                  </a:lnTo>
                  <a:lnTo>
                    <a:pt x="3743873" y="3749322"/>
                  </a:lnTo>
                  <a:lnTo>
                    <a:pt x="0" y="37493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15"/>
          <p:cNvSpPr/>
          <p:nvPr/>
        </p:nvSpPr>
        <p:spPr>
          <a:xfrm>
            <a:off x="1195574" y="5724213"/>
            <a:ext cx="12814081" cy="1986183"/>
          </a:xfrm>
          <a:custGeom>
            <a:rect b="b" l="l" r="r" t="t"/>
            <a:pathLst>
              <a:path extrusionOk="0" h="1986183" w="12814081">
                <a:moveTo>
                  <a:pt x="0" y="0"/>
                </a:moveTo>
                <a:lnTo>
                  <a:pt x="12814081" y="0"/>
                </a:lnTo>
                <a:lnTo>
                  <a:pt x="12814081" y="1986183"/>
                </a:lnTo>
                <a:lnTo>
                  <a:pt x="0" y="1986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5"/>
          <p:cNvSpPr txBox="1"/>
          <p:nvPr/>
        </p:nvSpPr>
        <p:spPr>
          <a:xfrm>
            <a:off x="2792532" y="6408797"/>
            <a:ext cx="1732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8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2025</a:t>
            </a:r>
            <a:endParaRPr i="1"/>
          </a:p>
        </p:txBody>
      </p:sp>
      <p:sp>
        <p:nvSpPr>
          <p:cNvPr id="525" name="Google Shape;525;p15"/>
          <p:cNvSpPr txBox="1"/>
          <p:nvPr/>
        </p:nvSpPr>
        <p:spPr>
          <a:xfrm>
            <a:off x="7523119" y="6410013"/>
            <a:ext cx="1732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2030</a:t>
            </a:r>
            <a:endParaRPr i="1"/>
          </a:p>
        </p:txBody>
      </p:sp>
      <p:sp>
        <p:nvSpPr>
          <p:cNvPr id="526" name="Google Shape;526;p15"/>
          <p:cNvSpPr txBox="1"/>
          <p:nvPr/>
        </p:nvSpPr>
        <p:spPr>
          <a:xfrm>
            <a:off x="12201030" y="6441796"/>
            <a:ext cx="1732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8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2045</a:t>
            </a:r>
            <a:endParaRPr i="1"/>
          </a:p>
        </p:txBody>
      </p:sp>
      <p:sp>
        <p:nvSpPr>
          <p:cNvPr id="527" name="Google Shape;527;p15"/>
          <p:cNvSpPr txBox="1"/>
          <p:nvPr/>
        </p:nvSpPr>
        <p:spPr>
          <a:xfrm>
            <a:off x="2043971" y="7730536"/>
            <a:ext cx="32295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 nước đang phát triển, có công nghiệp theo hướng hiện đại, vượt qua mức thu nhập trung bình thấp</a:t>
            </a:r>
            <a:endParaRPr i="1"/>
          </a:p>
        </p:txBody>
      </p:sp>
      <p:sp>
        <p:nvSpPr>
          <p:cNvPr id="528" name="Google Shape;528;p15"/>
          <p:cNvSpPr txBox="1"/>
          <p:nvPr/>
        </p:nvSpPr>
        <p:spPr>
          <a:xfrm>
            <a:off x="6071507" y="4995605"/>
            <a:ext cx="46356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Kỷ niệm 100 năm</a:t>
            </a:r>
            <a:endParaRPr i="1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thành lập Đảng</a:t>
            </a:r>
            <a:endParaRPr i="1"/>
          </a:p>
        </p:txBody>
      </p:sp>
      <p:sp>
        <p:nvSpPr>
          <p:cNvPr id="529" name="Google Shape;529;p15"/>
          <p:cNvSpPr txBox="1"/>
          <p:nvPr/>
        </p:nvSpPr>
        <p:spPr>
          <a:xfrm>
            <a:off x="10847079" y="4995605"/>
            <a:ext cx="46356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Kỷ niệm 100 năm </a:t>
            </a:r>
            <a:endParaRPr i="1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Quốc khánh</a:t>
            </a:r>
            <a:endParaRPr i="1"/>
          </a:p>
        </p:txBody>
      </p:sp>
      <p:sp>
        <p:nvSpPr>
          <p:cNvPr id="530" name="Google Shape;530;p15"/>
          <p:cNvSpPr txBox="1"/>
          <p:nvPr/>
        </p:nvSpPr>
        <p:spPr>
          <a:xfrm>
            <a:off x="1340919" y="4995605"/>
            <a:ext cx="46356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Kỷ niệm 50 năm giải phóng miền Nam, </a:t>
            </a:r>
            <a:endParaRPr i="1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thống nhất đất nước</a:t>
            </a:r>
            <a:endParaRPr i="1"/>
          </a:p>
        </p:txBody>
      </p:sp>
      <p:sp>
        <p:nvSpPr>
          <p:cNvPr id="531" name="Google Shape;531;p15"/>
          <p:cNvSpPr txBox="1"/>
          <p:nvPr/>
        </p:nvSpPr>
        <p:spPr>
          <a:xfrm>
            <a:off x="11561193" y="8168607"/>
            <a:ext cx="32073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Trở thành nước phát triển, thu nhập cao</a:t>
            </a:r>
            <a:endParaRPr i="1"/>
          </a:p>
        </p:txBody>
      </p:sp>
      <p:sp>
        <p:nvSpPr>
          <p:cNvPr id="532" name="Google Shape;532;p15"/>
          <p:cNvSpPr txBox="1"/>
          <p:nvPr/>
        </p:nvSpPr>
        <p:spPr>
          <a:xfrm>
            <a:off x="6918396" y="7947302"/>
            <a:ext cx="30084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 nước đang phát triển, có công nghiệp hiện đại, thu nhập trung bình cao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" name="Google Shape;539;p16"/>
          <p:cNvGrpSpPr/>
          <p:nvPr/>
        </p:nvGrpSpPr>
        <p:grpSpPr>
          <a:xfrm>
            <a:off x="589980" y="2012436"/>
            <a:ext cx="3089318" cy="1243451"/>
            <a:chOff x="0" y="0"/>
            <a:chExt cx="4119091" cy="1657934"/>
          </a:xfrm>
        </p:grpSpPr>
        <p:sp>
          <p:nvSpPr>
            <p:cNvPr id="540" name="Google Shape;540;p16"/>
            <p:cNvSpPr/>
            <p:nvPr/>
          </p:nvSpPr>
          <p:spPr>
            <a:xfrm flipH="1">
              <a:off x="0" y="0"/>
              <a:ext cx="4119091" cy="1657934"/>
            </a:xfrm>
            <a:custGeom>
              <a:rect b="b" l="l" r="r" t="t"/>
              <a:pathLst>
                <a:path extrusionOk="0" h="1657934" w="4119091">
                  <a:moveTo>
                    <a:pt x="4119091" y="0"/>
                  </a:moveTo>
                  <a:lnTo>
                    <a:pt x="0" y="0"/>
                  </a:lnTo>
                  <a:lnTo>
                    <a:pt x="0" y="1657934"/>
                  </a:lnTo>
                  <a:lnTo>
                    <a:pt x="4119091" y="1657934"/>
                  </a:lnTo>
                  <a:lnTo>
                    <a:pt x="411909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 txBox="1"/>
            <p:nvPr/>
          </p:nvSpPr>
          <p:spPr>
            <a:xfrm>
              <a:off x="195826" y="154792"/>
              <a:ext cx="3788700" cy="14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XIII (2021)</a:t>
              </a:r>
              <a:endParaRPr i="1"/>
            </a:p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đẩy mạnh toàn diện, đồng bộ công cuộc đổi mới</a:t>
              </a:r>
              <a:endParaRPr i="1"/>
            </a:p>
          </p:txBody>
        </p:sp>
      </p:grpSp>
      <p:sp>
        <p:nvSpPr>
          <p:cNvPr id="542" name="Google Shape;542;p16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543" name="Google Shape;543;p16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544" name="Google Shape;544;p16"/>
          <p:cNvSpPr txBox="1"/>
          <p:nvPr/>
        </p:nvSpPr>
        <p:spPr>
          <a:xfrm>
            <a:off x="736849" y="3353511"/>
            <a:ext cx="2605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45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XIII</a:t>
            </a:r>
            <a:endParaRPr i="1"/>
          </a:p>
        </p:txBody>
      </p:sp>
      <p:sp>
        <p:nvSpPr>
          <p:cNvPr id="545" name="Google Shape;545;p16"/>
          <p:cNvSpPr/>
          <p:nvPr/>
        </p:nvSpPr>
        <p:spPr>
          <a:xfrm>
            <a:off x="9314603" y="1793361"/>
            <a:ext cx="2285080" cy="1977632"/>
          </a:xfrm>
          <a:custGeom>
            <a:rect b="b" l="l" r="r" t="t"/>
            <a:pathLst>
              <a:path extrusionOk="0" h="1977632" w="2285080">
                <a:moveTo>
                  <a:pt x="0" y="0"/>
                </a:moveTo>
                <a:lnTo>
                  <a:pt x="2285079" y="0"/>
                </a:lnTo>
                <a:lnTo>
                  <a:pt x="2285079" y="1977633"/>
                </a:lnTo>
                <a:lnTo>
                  <a:pt x="0" y="1977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/>
          <p:nvPr/>
        </p:nvSpPr>
        <p:spPr>
          <a:xfrm>
            <a:off x="9596786" y="2036893"/>
            <a:ext cx="1720714" cy="1490568"/>
          </a:xfrm>
          <a:custGeom>
            <a:rect b="b" l="l" r="r" t="t"/>
            <a:pathLst>
              <a:path extrusionOk="0" h="1490568" w="1720714">
                <a:moveTo>
                  <a:pt x="0" y="0"/>
                </a:moveTo>
                <a:lnTo>
                  <a:pt x="1720713" y="0"/>
                </a:lnTo>
                <a:lnTo>
                  <a:pt x="1720713" y="1490568"/>
                </a:lnTo>
                <a:lnTo>
                  <a:pt x="0" y="149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7" name="Google Shape;547;p16"/>
          <p:cNvCxnSpPr/>
          <p:nvPr/>
        </p:nvCxnSpPr>
        <p:spPr>
          <a:xfrm>
            <a:off x="11575373" y="2782177"/>
            <a:ext cx="5285174" cy="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lg" w="lg" type="oval"/>
          </a:ln>
        </p:spPr>
      </p:cxnSp>
      <p:sp>
        <p:nvSpPr>
          <p:cNvPr id="548" name="Google Shape;548;p16"/>
          <p:cNvSpPr txBox="1"/>
          <p:nvPr/>
        </p:nvSpPr>
        <p:spPr>
          <a:xfrm>
            <a:off x="9844878" y="2067206"/>
            <a:ext cx="1224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Kiên định, vận dụng và phát triển </a:t>
            </a:r>
            <a:endParaRPr i="1"/>
          </a:p>
        </p:txBody>
      </p:sp>
      <p:sp>
        <p:nvSpPr>
          <p:cNvPr id="549" name="Google Shape;549;p16"/>
          <p:cNvSpPr/>
          <p:nvPr/>
        </p:nvSpPr>
        <p:spPr>
          <a:xfrm>
            <a:off x="11242684" y="3348544"/>
            <a:ext cx="2285080" cy="1977632"/>
          </a:xfrm>
          <a:custGeom>
            <a:rect b="b" l="l" r="r" t="t"/>
            <a:pathLst>
              <a:path extrusionOk="0" h="1977632" w="2285080">
                <a:moveTo>
                  <a:pt x="0" y="0"/>
                </a:moveTo>
                <a:lnTo>
                  <a:pt x="2285079" y="0"/>
                </a:lnTo>
                <a:lnTo>
                  <a:pt x="2285079" y="1977632"/>
                </a:lnTo>
                <a:lnTo>
                  <a:pt x="0" y="1977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6"/>
          <p:cNvSpPr/>
          <p:nvPr/>
        </p:nvSpPr>
        <p:spPr>
          <a:xfrm>
            <a:off x="11524866" y="3592076"/>
            <a:ext cx="1720714" cy="1490568"/>
          </a:xfrm>
          <a:custGeom>
            <a:rect b="b" l="l" r="r" t="t"/>
            <a:pathLst>
              <a:path extrusionOk="0" h="1490568" w="1720714">
                <a:moveTo>
                  <a:pt x="0" y="0"/>
                </a:moveTo>
                <a:lnTo>
                  <a:pt x="1720714" y="0"/>
                </a:lnTo>
                <a:lnTo>
                  <a:pt x="1720714" y="1490568"/>
                </a:lnTo>
                <a:lnTo>
                  <a:pt x="0" y="149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1" name="Google Shape;551;p16"/>
          <p:cNvCxnSpPr/>
          <p:nvPr/>
        </p:nvCxnSpPr>
        <p:spPr>
          <a:xfrm rot="10800000">
            <a:off x="6032326" y="4337360"/>
            <a:ext cx="5285174" cy="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lg" w="lg" type="oval"/>
          </a:ln>
        </p:spPr>
      </p:cxnSp>
      <p:sp>
        <p:nvSpPr>
          <p:cNvPr id="552" name="Google Shape;552;p16"/>
          <p:cNvSpPr txBox="1"/>
          <p:nvPr/>
        </p:nvSpPr>
        <p:spPr>
          <a:xfrm>
            <a:off x="11799723" y="3622389"/>
            <a:ext cx="11709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Bảo đảm lợi ích quốc gia - dân tộc</a:t>
            </a:r>
            <a:endParaRPr i="1"/>
          </a:p>
        </p:txBody>
      </p:sp>
      <p:sp>
        <p:nvSpPr>
          <p:cNvPr id="553" name="Google Shape;553;p16"/>
          <p:cNvSpPr/>
          <p:nvPr/>
        </p:nvSpPr>
        <p:spPr>
          <a:xfrm>
            <a:off x="9314603" y="4903727"/>
            <a:ext cx="2285080" cy="1977632"/>
          </a:xfrm>
          <a:custGeom>
            <a:rect b="b" l="l" r="r" t="t"/>
            <a:pathLst>
              <a:path extrusionOk="0" h="1977632" w="2285080">
                <a:moveTo>
                  <a:pt x="0" y="0"/>
                </a:moveTo>
                <a:lnTo>
                  <a:pt x="2285079" y="0"/>
                </a:lnTo>
                <a:lnTo>
                  <a:pt x="2285079" y="1977632"/>
                </a:lnTo>
                <a:lnTo>
                  <a:pt x="0" y="1977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6"/>
          <p:cNvSpPr/>
          <p:nvPr/>
        </p:nvSpPr>
        <p:spPr>
          <a:xfrm>
            <a:off x="9596786" y="5147259"/>
            <a:ext cx="1720714" cy="1490568"/>
          </a:xfrm>
          <a:custGeom>
            <a:rect b="b" l="l" r="r" t="t"/>
            <a:pathLst>
              <a:path extrusionOk="0" h="1490568" w="1720714">
                <a:moveTo>
                  <a:pt x="0" y="0"/>
                </a:moveTo>
                <a:lnTo>
                  <a:pt x="1720713" y="0"/>
                </a:lnTo>
                <a:lnTo>
                  <a:pt x="1720713" y="1490568"/>
                </a:lnTo>
                <a:lnTo>
                  <a:pt x="0" y="149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5" name="Google Shape;555;p16"/>
          <p:cNvCxnSpPr/>
          <p:nvPr/>
        </p:nvCxnSpPr>
        <p:spPr>
          <a:xfrm>
            <a:off x="11575373" y="5892543"/>
            <a:ext cx="5285174" cy="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lg" w="lg" type="oval"/>
          </a:ln>
        </p:spPr>
      </p:cxnSp>
      <p:sp>
        <p:nvSpPr>
          <p:cNvPr id="556" name="Google Shape;556;p16"/>
          <p:cNvSpPr txBox="1"/>
          <p:nvPr/>
        </p:nvSpPr>
        <p:spPr>
          <a:xfrm>
            <a:off x="9871643" y="5231195"/>
            <a:ext cx="11979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Khơi dậy mạnh mẽ tinh thần yêu nước</a:t>
            </a:r>
            <a:endParaRPr i="1"/>
          </a:p>
        </p:txBody>
      </p:sp>
      <p:sp>
        <p:nvSpPr>
          <p:cNvPr id="557" name="Google Shape;557;p16"/>
          <p:cNvSpPr/>
          <p:nvPr/>
        </p:nvSpPr>
        <p:spPr>
          <a:xfrm>
            <a:off x="11242684" y="6458910"/>
            <a:ext cx="2285080" cy="1977632"/>
          </a:xfrm>
          <a:custGeom>
            <a:rect b="b" l="l" r="r" t="t"/>
            <a:pathLst>
              <a:path extrusionOk="0" h="1977632" w="2285080">
                <a:moveTo>
                  <a:pt x="0" y="0"/>
                </a:moveTo>
                <a:lnTo>
                  <a:pt x="2285079" y="0"/>
                </a:lnTo>
                <a:lnTo>
                  <a:pt x="2285079" y="1977632"/>
                </a:lnTo>
                <a:lnTo>
                  <a:pt x="0" y="1977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6"/>
          <p:cNvSpPr/>
          <p:nvPr/>
        </p:nvSpPr>
        <p:spPr>
          <a:xfrm>
            <a:off x="11524866" y="6702442"/>
            <a:ext cx="1720714" cy="1490568"/>
          </a:xfrm>
          <a:custGeom>
            <a:rect b="b" l="l" r="r" t="t"/>
            <a:pathLst>
              <a:path extrusionOk="0" h="1490568" w="1720714">
                <a:moveTo>
                  <a:pt x="0" y="0"/>
                </a:moveTo>
                <a:lnTo>
                  <a:pt x="1720714" y="0"/>
                </a:lnTo>
                <a:lnTo>
                  <a:pt x="1720714" y="1490568"/>
                </a:lnTo>
                <a:lnTo>
                  <a:pt x="0" y="149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9" name="Google Shape;559;p16"/>
          <p:cNvCxnSpPr/>
          <p:nvPr/>
        </p:nvCxnSpPr>
        <p:spPr>
          <a:xfrm rot="10800000">
            <a:off x="5957510" y="7447726"/>
            <a:ext cx="5285174" cy="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lg" w="lg" type="oval"/>
          </a:ln>
        </p:spPr>
      </p:cxnSp>
      <p:sp>
        <p:nvSpPr>
          <p:cNvPr id="560" name="Google Shape;560;p16"/>
          <p:cNvSpPr txBox="1"/>
          <p:nvPr/>
        </p:nvSpPr>
        <p:spPr>
          <a:xfrm>
            <a:off x="11643245" y="6777601"/>
            <a:ext cx="14460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7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Kết hợp sức mạnh dân tộc với sức mạnh thời đại</a:t>
            </a:r>
            <a:endParaRPr i="1"/>
          </a:p>
        </p:txBody>
      </p:sp>
      <p:sp>
        <p:nvSpPr>
          <p:cNvPr id="561" name="Google Shape;561;p16"/>
          <p:cNvSpPr/>
          <p:nvPr/>
        </p:nvSpPr>
        <p:spPr>
          <a:xfrm>
            <a:off x="9314603" y="8014093"/>
            <a:ext cx="2285080" cy="1977632"/>
          </a:xfrm>
          <a:custGeom>
            <a:rect b="b" l="l" r="r" t="t"/>
            <a:pathLst>
              <a:path extrusionOk="0" h="1977632" w="2285080">
                <a:moveTo>
                  <a:pt x="0" y="0"/>
                </a:moveTo>
                <a:lnTo>
                  <a:pt x="2285079" y="0"/>
                </a:lnTo>
                <a:lnTo>
                  <a:pt x="2285079" y="1977632"/>
                </a:lnTo>
                <a:lnTo>
                  <a:pt x="0" y="1977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6"/>
          <p:cNvSpPr/>
          <p:nvPr/>
        </p:nvSpPr>
        <p:spPr>
          <a:xfrm>
            <a:off x="9596786" y="8257625"/>
            <a:ext cx="1720714" cy="1490568"/>
          </a:xfrm>
          <a:custGeom>
            <a:rect b="b" l="l" r="r" t="t"/>
            <a:pathLst>
              <a:path extrusionOk="0" h="1490568" w="1720714">
                <a:moveTo>
                  <a:pt x="0" y="0"/>
                </a:moveTo>
                <a:lnTo>
                  <a:pt x="1720713" y="0"/>
                </a:lnTo>
                <a:lnTo>
                  <a:pt x="1720713" y="1490568"/>
                </a:lnTo>
                <a:lnTo>
                  <a:pt x="0" y="1490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3" name="Google Shape;563;p16"/>
          <p:cNvCxnSpPr/>
          <p:nvPr/>
        </p:nvCxnSpPr>
        <p:spPr>
          <a:xfrm>
            <a:off x="11575373" y="9002909"/>
            <a:ext cx="5285174" cy="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lg" w="lg" type="oval"/>
          </a:ln>
        </p:spPr>
      </p:cxnSp>
      <p:sp>
        <p:nvSpPr>
          <p:cNvPr id="564" name="Google Shape;564;p16"/>
          <p:cNvSpPr txBox="1"/>
          <p:nvPr/>
        </p:nvSpPr>
        <p:spPr>
          <a:xfrm>
            <a:off x="9871643" y="8338661"/>
            <a:ext cx="1170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5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Tăng cường xây dựng, chỉnh đốn Đảng</a:t>
            </a:r>
            <a:endParaRPr i="1"/>
          </a:p>
        </p:txBody>
      </p:sp>
      <p:sp>
        <p:nvSpPr>
          <p:cNvPr id="565" name="Google Shape;565;p16"/>
          <p:cNvSpPr txBox="1"/>
          <p:nvPr/>
        </p:nvSpPr>
        <p:spPr>
          <a:xfrm>
            <a:off x="11799723" y="2383483"/>
            <a:ext cx="486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nghĩa Mác - Lênin &amp; tư tưởng Hồ Chí Minh </a:t>
            </a:r>
            <a:endParaRPr i="1"/>
          </a:p>
        </p:txBody>
      </p:sp>
      <p:sp>
        <p:nvSpPr>
          <p:cNvPr id="566" name="Google Shape;566;p16"/>
          <p:cNvSpPr txBox="1"/>
          <p:nvPr/>
        </p:nvSpPr>
        <p:spPr>
          <a:xfrm>
            <a:off x="6358126" y="3895154"/>
            <a:ext cx="3486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Đảm bảo ở vị trí tối thượng</a:t>
            </a:r>
            <a:endParaRPr i="1"/>
          </a:p>
        </p:txBody>
      </p:sp>
      <p:sp>
        <p:nvSpPr>
          <p:cNvPr id="567" name="Google Shape;567;p16"/>
          <p:cNvSpPr txBox="1"/>
          <p:nvPr/>
        </p:nvSpPr>
        <p:spPr>
          <a:xfrm>
            <a:off x="11575373" y="5493848"/>
            <a:ext cx="5087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Khát vọng phát triển đất nước phồn vinh, hạnh phúc</a:t>
            </a:r>
            <a:endParaRPr i="1"/>
          </a:p>
        </p:txBody>
      </p:sp>
      <p:sp>
        <p:nvSpPr>
          <p:cNvPr id="568" name="Google Shape;568;p16"/>
          <p:cNvSpPr txBox="1"/>
          <p:nvPr/>
        </p:nvSpPr>
        <p:spPr>
          <a:xfrm>
            <a:off x="6358126" y="6980902"/>
            <a:ext cx="29565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Nêu cao ý chí độc lập, tự chủ</a:t>
            </a:r>
            <a:endParaRPr i="1"/>
          </a:p>
        </p:txBody>
      </p:sp>
      <p:sp>
        <p:nvSpPr>
          <p:cNvPr id="569" name="Google Shape;569;p16"/>
          <p:cNvSpPr txBox="1"/>
          <p:nvPr/>
        </p:nvSpPr>
        <p:spPr>
          <a:xfrm>
            <a:off x="12850578" y="8603373"/>
            <a:ext cx="37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Nâng cao năng lực lãnh đạo, cầm quyền</a:t>
            </a:r>
            <a:endParaRPr i="1"/>
          </a:p>
        </p:txBody>
      </p:sp>
      <p:sp>
        <p:nvSpPr>
          <p:cNvPr id="570" name="Google Shape;570;p16"/>
          <p:cNvSpPr txBox="1"/>
          <p:nvPr/>
        </p:nvSpPr>
        <p:spPr>
          <a:xfrm>
            <a:off x="12385223" y="2879224"/>
            <a:ext cx="4188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Mục tiêu độc lập dân tộc &amp; CNXH</a:t>
            </a:r>
            <a:endParaRPr i="1"/>
          </a:p>
        </p:txBody>
      </p:sp>
      <p:sp>
        <p:nvSpPr>
          <p:cNvPr id="571" name="Google Shape;571;p16"/>
          <p:cNvSpPr txBox="1"/>
          <p:nvPr/>
        </p:nvSpPr>
        <p:spPr>
          <a:xfrm>
            <a:off x="12703243" y="6000730"/>
            <a:ext cx="38706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huy dân chủ XHCN, sức mạnh cả HTCT, con người Việt Nam </a:t>
            </a:r>
            <a:endParaRPr i="1"/>
          </a:p>
        </p:txBody>
      </p:sp>
      <p:sp>
        <p:nvSpPr>
          <p:cNvPr id="572" name="Google Shape;572;p16"/>
          <p:cNvSpPr txBox="1"/>
          <p:nvPr/>
        </p:nvSpPr>
        <p:spPr>
          <a:xfrm>
            <a:off x="11799723" y="9131762"/>
            <a:ext cx="4774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Đảng, Nhà nước tinh gọn, hiệu quả</a:t>
            </a:r>
            <a:endParaRPr i="1"/>
          </a:p>
        </p:txBody>
      </p:sp>
      <p:sp>
        <p:nvSpPr>
          <p:cNvPr id="573" name="Google Shape;573;p16"/>
          <p:cNvSpPr txBox="1"/>
          <p:nvPr/>
        </p:nvSpPr>
        <p:spPr>
          <a:xfrm>
            <a:off x="6358126" y="4449502"/>
            <a:ext cx="3183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Trên cơ sở các nguyên tắc cơ bản của Hiến chương LHQ và luật pháp quốc tế, bình đẳng, cùng có lợi</a:t>
            </a:r>
            <a:endParaRPr i="1"/>
          </a:p>
        </p:txBody>
      </p:sp>
      <p:sp>
        <p:nvSpPr>
          <p:cNvPr id="574" name="Google Shape;574;p16"/>
          <p:cNvSpPr txBox="1"/>
          <p:nvPr/>
        </p:nvSpPr>
        <p:spPr>
          <a:xfrm>
            <a:off x="6358126" y="7561484"/>
            <a:ext cx="31830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huy tối đa nội lực, </a:t>
            </a:r>
            <a:endParaRPr i="1"/>
          </a:p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tích cực thu hút ngoại lực</a:t>
            </a:r>
            <a:endParaRPr i="1"/>
          </a:p>
        </p:txBody>
      </p:sp>
      <p:sp>
        <p:nvSpPr>
          <p:cNvPr id="575" name="Google Shape;575;p16"/>
          <p:cNvSpPr txBox="1"/>
          <p:nvPr/>
        </p:nvSpPr>
        <p:spPr>
          <a:xfrm>
            <a:off x="1447617" y="3975104"/>
            <a:ext cx="3789900" cy="4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322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QUAN ĐIỂM CHỈ ĐẠO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17"/>
          <p:cNvGrpSpPr/>
          <p:nvPr/>
        </p:nvGrpSpPr>
        <p:grpSpPr>
          <a:xfrm>
            <a:off x="589980" y="2012436"/>
            <a:ext cx="3089318" cy="1243451"/>
            <a:chOff x="0" y="0"/>
            <a:chExt cx="4119091" cy="1657934"/>
          </a:xfrm>
        </p:grpSpPr>
        <p:sp>
          <p:nvSpPr>
            <p:cNvPr id="583" name="Google Shape;583;p17"/>
            <p:cNvSpPr/>
            <p:nvPr/>
          </p:nvSpPr>
          <p:spPr>
            <a:xfrm flipH="1">
              <a:off x="0" y="0"/>
              <a:ext cx="4119091" cy="1657934"/>
            </a:xfrm>
            <a:custGeom>
              <a:rect b="b" l="l" r="r" t="t"/>
              <a:pathLst>
                <a:path extrusionOk="0" h="1657934" w="4119091">
                  <a:moveTo>
                    <a:pt x="4119091" y="0"/>
                  </a:moveTo>
                  <a:lnTo>
                    <a:pt x="0" y="0"/>
                  </a:lnTo>
                  <a:lnTo>
                    <a:pt x="0" y="1657934"/>
                  </a:lnTo>
                  <a:lnTo>
                    <a:pt x="4119091" y="1657934"/>
                  </a:lnTo>
                  <a:lnTo>
                    <a:pt x="411909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7"/>
            <p:cNvSpPr txBox="1"/>
            <p:nvPr/>
          </p:nvSpPr>
          <p:spPr>
            <a:xfrm>
              <a:off x="195826" y="154792"/>
              <a:ext cx="3788700" cy="14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XIII (2021)</a:t>
              </a:r>
              <a:endParaRPr i="1"/>
            </a:p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đẩy mạnh toàn diện, đồng bộ công cuộc đổi mới</a:t>
              </a:r>
              <a:endParaRPr i="1"/>
            </a:p>
          </p:txBody>
        </p:sp>
      </p:grpSp>
      <p:sp>
        <p:nvSpPr>
          <p:cNvPr id="585" name="Google Shape;585;p17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586" name="Google Shape;586;p17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587" name="Google Shape;587;p17"/>
          <p:cNvSpPr txBox="1"/>
          <p:nvPr/>
        </p:nvSpPr>
        <p:spPr>
          <a:xfrm>
            <a:off x="831759" y="3408287"/>
            <a:ext cx="2605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45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XIII</a:t>
            </a:r>
            <a:endParaRPr i="1"/>
          </a:p>
        </p:txBody>
      </p:sp>
      <p:grpSp>
        <p:nvGrpSpPr>
          <p:cNvPr id="588" name="Google Shape;588;p17"/>
          <p:cNvGrpSpPr/>
          <p:nvPr/>
        </p:nvGrpSpPr>
        <p:grpSpPr>
          <a:xfrm>
            <a:off x="955355" y="4221208"/>
            <a:ext cx="2358569" cy="4764785"/>
            <a:chOff x="0" y="0"/>
            <a:chExt cx="3144758" cy="6353047"/>
          </a:xfrm>
        </p:grpSpPr>
        <p:sp>
          <p:nvSpPr>
            <p:cNvPr id="589" name="Google Shape;589;p17"/>
            <p:cNvSpPr/>
            <p:nvPr/>
          </p:nvSpPr>
          <p:spPr>
            <a:xfrm rot="5400000">
              <a:off x="-1604144" y="1604144"/>
              <a:ext cx="6353047" cy="3144758"/>
            </a:xfrm>
            <a:custGeom>
              <a:rect b="b" l="l" r="r" t="t"/>
              <a:pathLst>
                <a:path extrusionOk="0" h="3144758" w="6353047">
                  <a:moveTo>
                    <a:pt x="0" y="0"/>
                  </a:moveTo>
                  <a:lnTo>
                    <a:pt x="6353047" y="0"/>
                  </a:lnTo>
                  <a:lnTo>
                    <a:pt x="6353047" y="3144759"/>
                  </a:lnTo>
                  <a:lnTo>
                    <a:pt x="0" y="31447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7"/>
            <p:cNvSpPr txBox="1"/>
            <p:nvPr/>
          </p:nvSpPr>
          <p:spPr>
            <a:xfrm>
              <a:off x="448861" y="513938"/>
              <a:ext cx="2247000" cy="51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44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6 nhiệm vụ trọng tâm</a:t>
              </a:r>
              <a:endParaRPr i="1"/>
            </a:p>
          </p:txBody>
        </p:sp>
      </p:grpSp>
      <p:grpSp>
        <p:nvGrpSpPr>
          <p:cNvPr id="591" name="Google Shape;591;p17"/>
          <p:cNvGrpSpPr/>
          <p:nvPr/>
        </p:nvGrpSpPr>
        <p:grpSpPr>
          <a:xfrm>
            <a:off x="4508079" y="4676614"/>
            <a:ext cx="3093085" cy="3011586"/>
            <a:chOff x="0" y="-66675"/>
            <a:chExt cx="1034958" cy="1007688"/>
          </a:xfrm>
        </p:grpSpPr>
        <p:sp>
          <p:nvSpPr>
            <p:cNvPr id="592" name="Google Shape;592;p17"/>
            <p:cNvSpPr/>
            <p:nvPr/>
          </p:nvSpPr>
          <p:spPr>
            <a:xfrm>
              <a:off x="0" y="0"/>
              <a:ext cx="1034958" cy="941013"/>
            </a:xfrm>
            <a:custGeom>
              <a:rect b="b" l="l" r="r" t="t"/>
              <a:pathLst>
                <a:path extrusionOk="0" h="941013" w="1034958">
                  <a:moveTo>
                    <a:pt x="127652" y="0"/>
                  </a:moveTo>
                  <a:lnTo>
                    <a:pt x="907306" y="0"/>
                  </a:lnTo>
                  <a:cubicBezTo>
                    <a:pt x="977806" y="0"/>
                    <a:pt x="1034958" y="57152"/>
                    <a:pt x="1034958" y="127652"/>
                  </a:cubicBezTo>
                  <a:lnTo>
                    <a:pt x="1034958" y="813361"/>
                  </a:lnTo>
                  <a:cubicBezTo>
                    <a:pt x="1034958" y="883861"/>
                    <a:pt x="977806" y="941013"/>
                    <a:pt x="907306" y="941013"/>
                  </a:cubicBezTo>
                  <a:lnTo>
                    <a:pt x="127652" y="941013"/>
                  </a:lnTo>
                  <a:cubicBezTo>
                    <a:pt x="57152" y="941013"/>
                    <a:pt x="0" y="883861"/>
                    <a:pt x="0" y="813361"/>
                  </a:cubicBezTo>
                  <a:lnTo>
                    <a:pt x="0" y="127652"/>
                  </a:lnTo>
                  <a:cubicBezTo>
                    <a:pt x="0" y="57152"/>
                    <a:pt x="57152" y="0"/>
                    <a:pt x="127652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7"/>
            <p:cNvSpPr txBox="1"/>
            <p:nvPr/>
          </p:nvSpPr>
          <p:spPr>
            <a:xfrm>
              <a:off x="0" y="-66675"/>
              <a:ext cx="1034958" cy="10076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xây dựng, chỉnh đốn Đảng,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Nhà nước,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hệ thống chính trị</a:t>
              </a:r>
              <a:endParaRPr i="1"/>
            </a:p>
          </p:txBody>
        </p:sp>
      </p:grpSp>
      <p:sp>
        <p:nvSpPr>
          <p:cNvPr id="594" name="Google Shape;594;p17"/>
          <p:cNvSpPr/>
          <p:nvPr/>
        </p:nvSpPr>
        <p:spPr>
          <a:xfrm>
            <a:off x="3437519" y="6800057"/>
            <a:ext cx="1531263" cy="1531263"/>
          </a:xfrm>
          <a:custGeom>
            <a:rect b="b" l="l" r="r" t="t"/>
            <a:pathLst>
              <a:path extrusionOk="0" h="1531263" w="1531263">
                <a:moveTo>
                  <a:pt x="0" y="0"/>
                </a:moveTo>
                <a:lnTo>
                  <a:pt x="1531263" y="0"/>
                </a:lnTo>
                <a:lnTo>
                  <a:pt x="1531263" y="1531264"/>
                </a:lnTo>
                <a:lnTo>
                  <a:pt x="0" y="1531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7"/>
          <p:cNvSpPr/>
          <p:nvPr/>
        </p:nvSpPr>
        <p:spPr>
          <a:xfrm>
            <a:off x="7775706" y="5143500"/>
            <a:ext cx="2175702" cy="2217600"/>
          </a:xfrm>
          <a:custGeom>
            <a:rect b="b" l="l" r="r" t="t"/>
            <a:pathLst>
              <a:path extrusionOk="0" h="2217600" w="2175702">
                <a:moveTo>
                  <a:pt x="0" y="0"/>
                </a:moveTo>
                <a:lnTo>
                  <a:pt x="2175702" y="0"/>
                </a:lnTo>
                <a:lnTo>
                  <a:pt x="2175702" y="2217600"/>
                </a:lnTo>
                <a:lnTo>
                  <a:pt x="0" y="2217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7"/>
          <p:cNvSpPr txBox="1"/>
          <p:nvPr/>
        </p:nvSpPr>
        <p:spPr>
          <a:xfrm>
            <a:off x="10125949" y="4994583"/>
            <a:ext cx="67086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phòng chống quan liêu, </a:t>
            </a:r>
            <a:endParaRPr i="1"/>
          </a:p>
          <a:p>
            <a:pPr indent="0" lvl="0" marL="0" marR="0" rtl="0" algn="ctr">
              <a:lnSpc>
                <a:spcPct val="139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tham nhũng, lãng phí, tiêu cực, lợi ích nhóm</a:t>
            </a:r>
            <a:endParaRPr i="1"/>
          </a:p>
        </p:txBody>
      </p:sp>
      <p:sp>
        <p:nvSpPr>
          <p:cNvPr id="597" name="Google Shape;597;p17"/>
          <p:cNvSpPr txBox="1"/>
          <p:nvPr/>
        </p:nvSpPr>
        <p:spPr>
          <a:xfrm>
            <a:off x="10125949" y="6498576"/>
            <a:ext cx="67086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đội ngũ đảng viên đủ phẩm chất, năng lực, uy tín và ngang tầm nhiệm vụ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18"/>
          <p:cNvGrpSpPr/>
          <p:nvPr/>
        </p:nvGrpSpPr>
        <p:grpSpPr>
          <a:xfrm>
            <a:off x="589980" y="2012436"/>
            <a:ext cx="3089318" cy="1243451"/>
            <a:chOff x="0" y="0"/>
            <a:chExt cx="4119091" cy="1657934"/>
          </a:xfrm>
        </p:grpSpPr>
        <p:sp>
          <p:nvSpPr>
            <p:cNvPr id="605" name="Google Shape;605;p18"/>
            <p:cNvSpPr/>
            <p:nvPr/>
          </p:nvSpPr>
          <p:spPr>
            <a:xfrm flipH="1">
              <a:off x="0" y="0"/>
              <a:ext cx="4119091" cy="1657934"/>
            </a:xfrm>
            <a:custGeom>
              <a:rect b="b" l="l" r="r" t="t"/>
              <a:pathLst>
                <a:path extrusionOk="0" h="1657934" w="4119091">
                  <a:moveTo>
                    <a:pt x="4119091" y="0"/>
                  </a:moveTo>
                  <a:lnTo>
                    <a:pt x="0" y="0"/>
                  </a:lnTo>
                  <a:lnTo>
                    <a:pt x="0" y="1657934"/>
                  </a:lnTo>
                  <a:lnTo>
                    <a:pt x="4119091" y="1657934"/>
                  </a:lnTo>
                  <a:lnTo>
                    <a:pt x="411909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8"/>
            <p:cNvSpPr txBox="1"/>
            <p:nvPr/>
          </p:nvSpPr>
          <p:spPr>
            <a:xfrm>
              <a:off x="195826" y="154792"/>
              <a:ext cx="3788700" cy="14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XIII (2021)</a:t>
              </a:r>
              <a:endParaRPr i="1"/>
            </a:p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đẩy mạnh toàn diện, đồng bộ công cuộc đổi mới</a:t>
              </a:r>
              <a:endParaRPr i="1"/>
            </a:p>
          </p:txBody>
        </p:sp>
      </p:grpSp>
      <p:sp>
        <p:nvSpPr>
          <p:cNvPr id="607" name="Google Shape;607;p18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608" name="Google Shape;608;p18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609" name="Google Shape;609;p18"/>
          <p:cNvSpPr txBox="1"/>
          <p:nvPr/>
        </p:nvSpPr>
        <p:spPr>
          <a:xfrm>
            <a:off x="831759" y="3408287"/>
            <a:ext cx="2605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45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XIII</a:t>
            </a:r>
            <a:endParaRPr i="1"/>
          </a:p>
        </p:txBody>
      </p:sp>
      <p:grpSp>
        <p:nvGrpSpPr>
          <p:cNvPr id="610" name="Google Shape;610;p18"/>
          <p:cNvGrpSpPr/>
          <p:nvPr/>
        </p:nvGrpSpPr>
        <p:grpSpPr>
          <a:xfrm>
            <a:off x="955355" y="4221208"/>
            <a:ext cx="2358569" cy="4764785"/>
            <a:chOff x="0" y="0"/>
            <a:chExt cx="3144758" cy="6353047"/>
          </a:xfrm>
        </p:grpSpPr>
        <p:sp>
          <p:nvSpPr>
            <p:cNvPr id="611" name="Google Shape;611;p18"/>
            <p:cNvSpPr/>
            <p:nvPr/>
          </p:nvSpPr>
          <p:spPr>
            <a:xfrm rot="5400000">
              <a:off x="-1604144" y="1604144"/>
              <a:ext cx="6353047" cy="3144758"/>
            </a:xfrm>
            <a:custGeom>
              <a:rect b="b" l="l" r="r" t="t"/>
              <a:pathLst>
                <a:path extrusionOk="0" h="3144758" w="6353047">
                  <a:moveTo>
                    <a:pt x="0" y="0"/>
                  </a:moveTo>
                  <a:lnTo>
                    <a:pt x="6353047" y="0"/>
                  </a:lnTo>
                  <a:lnTo>
                    <a:pt x="6353047" y="3144759"/>
                  </a:lnTo>
                  <a:lnTo>
                    <a:pt x="0" y="31447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8"/>
            <p:cNvSpPr txBox="1"/>
            <p:nvPr/>
          </p:nvSpPr>
          <p:spPr>
            <a:xfrm>
              <a:off x="448861" y="513938"/>
              <a:ext cx="2247000" cy="51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44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6 nhiệm vụ trọng tâm</a:t>
              </a:r>
              <a:endParaRPr i="1"/>
            </a:p>
          </p:txBody>
        </p:sp>
      </p:grpSp>
      <p:grpSp>
        <p:nvGrpSpPr>
          <p:cNvPr id="613" name="Google Shape;613;p18"/>
          <p:cNvGrpSpPr/>
          <p:nvPr/>
        </p:nvGrpSpPr>
        <p:grpSpPr>
          <a:xfrm>
            <a:off x="4508079" y="4648148"/>
            <a:ext cx="3093085" cy="3040052"/>
            <a:chOff x="0" y="-76200"/>
            <a:chExt cx="1034958" cy="1017213"/>
          </a:xfrm>
        </p:grpSpPr>
        <p:sp>
          <p:nvSpPr>
            <p:cNvPr id="614" name="Google Shape;614;p18"/>
            <p:cNvSpPr/>
            <p:nvPr/>
          </p:nvSpPr>
          <p:spPr>
            <a:xfrm>
              <a:off x="0" y="0"/>
              <a:ext cx="1034958" cy="941013"/>
            </a:xfrm>
            <a:custGeom>
              <a:rect b="b" l="l" r="r" t="t"/>
              <a:pathLst>
                <a:path extrusionOk="0" h="941013" w="1034958">
                  <a:moveTo>
                    <a:pt x="127652" y="0"/>
                  </a:moveTo>
                  <a:lnTo>
                    <a:pt x="907306" y="0"/>
                  </a:lnTo>
                  <a:cubicBezTo>
                    <a:pt x="977806" y="0"/>
                    <a:pt x="1034958" y="57152"/>
                    <a:pt x="1034958" y="127652"/>
                  </a:cubicBezTo>
                  <a:lnTo>
                    <a:pt x="1034958" y="813361"/>
                  </a:lnTo>
                  <a:cubicBezTo>
                    <a:pt x="1034958" y="883861"/>
                    <a:pt x="977806" y="941013"/>
                    <a:pt x="907306" y="941013"/>
                  </a:cubicBezTo>
                  <a:lnTo>
                    <a:pt x="127652" y="941013"/>
                  </a:lnTo>
                  <a:cubicBezTo>
                    <a:pt x="57152" y="941013"/>
                    <a:pt x="0" y="883861"/>
                    <a:pt x="0" y="813361"/>
                  </a:cubicBezTo>
                  <a:lnTo>
                    <a:pt x="0" y="127652"/>
                  </a:lnTo>
                  <a:cubicBezTo>
                    <a:pt x="0" y="57152"/>
                    <a:pt x="57152" y="0"/>
                    <a:pt x="127652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8"/>
            <p:cNvSpPr txBox="1"/>
            <p:nvPr/>
          </p:nvSpPr>
          <p:spPr>
            <a:xfrm>
              <a:off x="0" y="-76200"/>
              <a:ext cx="1034958" cy="1017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Tập trung kiểm soát đại dịch Covid - 19, phát triển kinh tế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hậu Covid</a:t>
              </a:r>
              <a:endParaRPr i="1"/>
            </a:p>
          </p:txBody>
        </p:sp>
      </p:grpSp>
      <p:sp>
        <p:nvSpPr>
          <p:cNvPr id="616" name="Google Shape;616;p18"/>
          <p:cNvSpPr/>
          <p:nvPr/>
        </p:nvSpPr>
        <p:spPr>
          <a:xfrm>
            <a:off x="7775706" y="5143500"/>
            <a:ext cx="2175702" cy="2217600"/>
          </a:xfrm>
          <a:custGeom>
            <a:rect b="b" l="l" r="r" t="t"/>
            <a:pathLst>
              <a:path extrusionOk="0" h="2217600" w="2175702">
                <a:moveTo>
                  <a:pt x="0" y="0"/>
                </a:moveTo>
                <a:lnTo>
                  <a:pt x="2175702" y="0"/>
                </a:lnTo>
                <a:lnTo>
                  <a:pt x="2175702" y="2217600"/>
                </a:lnTo>
                <a:lnTo>
                  <a:pt x="0" y="2217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8"/>
          <p:cNvSpPr/>
          <p:nvPr/>
        </p:nvSpPr>
        <p:spPr>
          <a:xfrm>
            <a:off x="3437519" y="6931693"/>
            <a:ext cx="1513014" cy="1513014"/>
          </a:xfrm>
          <a:custGeom>
            <a:rect b="b" l="l" r="r" t="t"/>
            <a:pathLst>
              <a:path extrusionOk="0" h="1513014" w="1513014">
                <a:moveTo>
                  <a:pt x="0" y="0"/>
                </a:moveTo>
                <a:lnTo>
                  <a:pt x="1513014" y="0"/>
                </a:lnTo>
                <a:lnTo>
                  <a:pt x="1513014" y="1513014"/>
                </a:lnTo>
                <a:lnTo>
                  <a:pt x="0" y="1513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8"/>
          <p:cNvSpPr txBox="1"/>
          <p:nvPr/>
        </p:nvSpPr>
        <p:spPr>
          <a:xfrm>
            <a:off x="9898668" y="3189212"/>
            <a:ext cx="7629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Tiêm chủng đại trà vắc xin</a:t>
            </a:r>
            <a:endParaRPr i="1"/>
          </a:p>
        </p:txBody>
      </p:sp>
      <p:sp>
        <p:nvSpPr>
          <p:cNvPr id="619" name="Google Shape;619;p18"/>
          <p:cNvSpPr txBox="1"/>
          <p:nvPr/>
        </p:nvSpPr>
        <p:spPr>
          <a:xfrm>
            <a:off x="9898668" y="4064925"/>
            <a:ext cx="7629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Phục hồi kinh tế - xã hội</a:t>
            </a:r>
            <a:endParaRPr i="1"/>
          </a:p>
        </p:txBody>
      </p:sp>
      <p:sp>
        <p:nvSpPr>
          <p:cNvPr id="620" name="Google Shape;620;p18"/>
          <p:cNvSpPr txBox="1"/>
          <p:nvPr/>
        </p:nvSpPr>
        <p:spPr>
          <a:xfrm>
            <a:off x="9898668" y="4944257"/>
            <a:ext cx="76299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Có chính sách hỗ trợ hiệu quả doanh nghiệp, </a:t>
            </a:r>
            <a:endParaRPr i="1"/>
          </a:p>
          <a:p>
            <a:pPr indent="0" lvl="0" marL="0" marR="0" rtl="0" algn="ctr">
              <a:lnSpc>
                <a:spcPct val="13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nhất là trong nông nghiệp</a:t>
            </a:r>
            <a:endParaRPr i="1"/>
          </a:p>
        </p:txBody>
      </p:sp>
      <p:sp>
        <p:nvSpPr>
          <p:cNvPr id="621" name="Google Shape;621;p18"/>
          <p:cNvSpPr txBox="1"/>
          <p:nvPr/>
        </p:nvSpPr>
        <p:spPr>
          <a:xfrm>
            <a:off x="9898668" y="6119340"/>
            <a:ext cx="7954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liên kết các vùng, miền, lĩnh vực</a:t>
            </a:r>
            <a:endParaRPr i="1"/>
          </a:p>
        </p:txBody>
      </p:sp>
      <p:sp>
        <p:nvSpPr>
          <p:cNvPr id="622" name="Google Shape;622;p18"/>
          <p:cNvSpPr txBox="1"/>
          <p:nvPr/>
        </p:nvSpPr>
        <p:spPr>
          <a:xfrm>
            <a:off x="9898668" y="6926999"/>
            <a:ext cx="7629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nghiên cứu, chuyển giao công nghệ</a:t>
            </a:r>
            <a:endParaRPr i="1"/>
          </a:p>
        </p:txBody>
      </p:sp>
      <p:sp>
        <p:nvSpPr>
          <p:cNvPr id="623" name="Google Shape;623;p18"/>
          <p:cNvSpPr txBox="1"/>
          <p:nvPr/>
        </p:nvSpPr>
        <p:spPr>
          <a:xfrm>
            <a:off x="9898668" y="7686913"/>
            <a:ext cx="76299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chuyển đổi số quốc gia, </a:t>
            </a:r>
            <a:endParaRPr i="1"/>
          </a:p>
          <a:p>
            <a:pPr indent="0" lvl="0" marL="0" marR="0" rtl="0" algn="ctr">
              <a:lnSpc>
                <a:spcPct val="137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kinh tế số, xã hội số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0" name="Google Shape;630;p19"/>
          <p:cNvGrpSpPr/>
          <p:nvPr/>
        </p:nvGrpSpPr>
        <p:grpSpPr>
          <a:xfrm>
            <a:off x="589980" y="2012436"/>
            <a:ext cx="3089318" cy="1243451"/>
            <a:chOff x="0" y="0"/>
            <a:chExt cx="4119091" cy="1657934"/>
          </a:xfrm>
        </p:grpSpPr>
        <p:sp>
          <p:nvSpPr>
            <p:cNvPr id="631" name="Google Shape;631;p19"/>
            <p:cNvSpPr/>
            <p:nvPr/>
          </p:nvSpPr>
          <p:spPr>
            <a:xfrm flipH="1">
              <a:off x="0" y="0"/>
              <a:ext cx="4119091" cy="1657934"/>
            </a:xfrm>
            <a:custGeom>
              <a:rect b="b" l="l" r="r" t="t"/>
              <a:pathLst>
                <a:path extrusionOk="0" h="1657934" w="4119091">
                  <a:moveTo>
                    <a:pt x="4119091" y="0"/>
                  </a:moveTo>
                  <a:lnTo>
                    <a:pt x="0" y="0"/>
                  </a:lnTo>
                  <a:lnTo>
                    <a:pt x="0" y="1657934"/>
                  </a:lnTo>
                  <a:lnTo>
                    <a:pt x="4119091" y="1657934"/>
                  </a:lnTo>
                  <a:lnTo>
                    <a:pt x="411909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9"/>
            <p:cNvSpPr txBox="1"/>
            <p:nvPr/>
          </p:nvSpPr>
          <p:spPr>
            <a:xfrm>
              <a:off x="195826" y="154792"/>
              <a:ext cx="3788700" cy="14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XIII (2021)</a:t>
              </a:r>
              <a:endParaRPr i="1"/>
            </a:p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đẩy mạnh toàn diện, đồng bộ công cuộc đổi mới</a:t>
              </a:r>
              <a:endParaRPr i="1"/>
            </a:p>
          </p:txBody>
        </p:sp>
      </p:grpSp>
      <p:sp>
        <p:nvSpPr>
          <p:cNvPr id="633" name="Google Shape;633;p19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634" name="Google Shape;634;p19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635" name="Google Shape;635;p19"/>
          <p:cNvSpPr txBox="1"/>
          <p:nvPr/>
        </p:nvSpPr>
        <p:spPr>
          <a:xfrm>
            <a:off x="831759" y="3408287"/>
            <a:ext cx="2605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45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XIII</a:t>
            </a:r>
            <a:endParaRPr i="1"/>
          </a:p>
        </p:txBody>
      </p:sp>
      <p:grpSp>
        <p:nvGrpSpPr>
          <p:cNvPr id="636" name="Google Shape;636;p19"/>
          <p:cNvGrpSpPr/>
          <p:nvPr/>
        </p:nvGrpSpPr>
        <p:grpSpPr>
          <a:xfrm>
            <a:off x="955355" y="4221208"/>
            <a:ext cx="2358569" cy="4764785"/>
            <a:chOff x="0" y="0"/>
            <a:chExt cx="3144758" cy="6353047"/>
          </a:xfrm>
        </p:grpSpPr>
        <p:sp>
          <p:nvSpPr>
            <p:cNvPr id="637" name="Google Shape;637;p19"/>
            <p:cNvSpPr/>
            <p:nvPr/>
          </p:nvSpPr>
          <p:spPr>
            <a:xfrm rot="5400000">
              <a:off x="-1604144" y="1604144"/>
              <a:ext cx="6353047" cy="3144758"/>
            </a:xfrm>
            <a:custGeom>
              <a:rect b="b" l="l" r="r" t="t"/>
              <a:pathLst>
                <a:path extrusionOk="0" h="3144758" w="6353047">
                  <a:moveTo>
                    <a:pt x="0" y="0"/>
                  </a:moveTo>
                  <a:lnTo>
                    <a:pt x="6353047" y="0"/>
                  </a:lnTo>
                  <a:lnTo>
                    <a:pt x="6353047" y="3144759"/>
                  </a:lnTo>
                  <a:lnTo>
                    <a:pt x="0" y="31447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9"/>
            <p:cNvSpPr txBox="1"/>
            <p:nvPr/>
          </p:nvSpPr>
          <p:spPr>
            <a:xfrm>
              <a:off x="448861" y="513938"/>
              <a:ext cx="2247000" cy="51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44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6 nhiệm vụ trọng tâm</a:t>
              </a:r>
              <a:endParaRPr i="1"/>
            </a:p>
          </p:txBody>
        </p:sp>
      </p:grpSp>
      <p:grpSp>
        <p:nvGrpSpPr>
          <p:cNvPr id="639" name="Google Shape;639;p19"/>
          <p:cNvGrpSpPr/>
          <p:nvPr/>
        </p:nvGrpSpPr>
        <p:grpSpPr>
          <a:xfrm>
            <a:off x="4508079" y="4648148"/>
            <a:ext cx="3093085" cy="3040052"/>
            <a:chOff x="0" y="-76200"/>
            <a:chExt cx="1034958" cy="1017213"/>
          </a:xfrm>
        </p:grpSpPr>
        <p:sp>
          <p:nvSpPr>
            <p:cNvPr id="640" name="Google Shape;640;p19"/>
            <p:cNvSpPr/>
            <p:nvPr/>
          </p:nvSpPr>
          <p:spPr>
            <a:xfrm>
              <a:off x="0" y="0"/>
              <a:ext cx="1034958" cy="941013"/>
            </a:xfrm>
            <a:custGeom>
              <a:rect b="b" l="l" r="r" t="t"/>
              <a:pathLst>
                <a:path extrusionOk="0" h="941013" w="1034958">
                  <a:moveTo>
                    <a:pt x="127652" y="0"/>
                  </a:moveTo>
                  <a:lnTo>
                    <a:pt x="907306" y="0"/>
                  </a:lnTo>
                  <a:cubicBezTo>
                    <a:pt x="977806" y="0"/>
                    <a:pt x="1034958" y="57152"/>
                    <a:pt x="1034958" y="127652"/>
                  </a:cubicBezTo>
                  <a:lnTo>
                    <a:pt x="1034958" y="813361"/>
                  </a:lnTo>
                  <a:cubicBezTo>
                    <a:pt x="1034958" y="883861"/>
                    <a:pt x="977806" y="941013"/>
                    <a:pt x="907306" y="941013"/>
                  </a:cubicBezTo>
                  <a:lnTo>
                    <a:pt x="127652" y="941013"/>
                  </a:lnTo>
                  <a:cubicBezTo>
                    <a:pt x="57152" y="941013"/>
                    <a:pt x="0" y="883861"/>
                    <a:pt x="0" y="813361"/>
                  </a:cubicBezTo>
                  <a:lnTo>
                    <a:pt x="0" y="127652"/>
                  </a:lnTo>
                  <a:cubicBezTo>
                    <a:pt x="0" y="57152"/>
                    <a:pt x="57152" y="0"/>
                    <a:pt x="127652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9"/>
            <p:cNvSpPr txBox="1"/>
            <p:nvPr/>
          </p:nvSpPr>
          <p:spPr>
            <a:xfrm>
              <a:off x="0" y="-76200"/>
              <a:ext cx="1034958" cy="1017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Giữ vững độc lập,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tự chủ, tiếp tục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phát huy đối ngoại, hội nhập quốc tế</a:t>
              </a:r>
              <a:endParaRPr i="1"/>
            </a:p>
          </p:txBody>
        </p:sp>
      </p:grpSp>
      <p:sp>
        <p:nvSpPr>
          <p:cNvPr id="642" name="Google Shape;642;p19"/>
          <p:cNvSpPr/>
          <p:nvPr/>
        </p:nvSpPr>
        <p:spPr>
          <a:xfrm>
            <a:off x="7775706" y="5143500"/>
            <a:ext cx="2175702" cy="2217600"/>
          </a:xfrm>
          <a:custGeom>
            <a:rect b="b" l="l" r="r" t="t"/>
            <a:pathLst>
              <a:path extrusionOk="0" h="2217600" w="2175702">
                <a:moveTo>
                  <a:pt x="0" y="0"/>
                </a:moveTo>
                <a:lnTo>
                  <a:pt x="2175702" y="0"/>
                </a:lnTo>
                <a:lnTo>
                  <a:pt x="2175702" y="2217600"/>
                </a:lnTo>
                <a:lnTo>
                  <a:pt x="0" y="2217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9"/>
          <p:cNvSpPr/>
          <p:nvPr/>
        </p:nvSpPr>
        <p:spPr>
          <a:xfrm>
            <a:off x="3862647" y="7042768"/>
            <a:ext cx="1290864" cy="1290864"/>
          </a:xfrm>
          <a:custGeom>
            <a:rect b="b" l="l" r="r" t="t"/>
            <a:pathLst>
              <a:path extrusionOk="0" h="1290864" w="1290864">
                <a:moveTo>
                  <a:pt x="0" y="0"/>
                </a:moveTo>
                <a:lnTo>
                  <a:pt x="1290864" y="0"/>
                </a:lnTo>
                <a:lnTo>
                  <a:pt x="1290864" y="1290864"/>
                </a:lnTo>
                <a:lnTo>
                  <a:pt x="0" y="1290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9"/>
          <p:cNvSpPr txBox="1"/>
          <p:nvPr/>
        </p:nvSpPr>
        <p:spPr>
          <a:xfrm>
            <a:off x="10122858" y="4828255"/>
            <a:ext cx="6990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6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quân đội, công an tinh nhuệ, hiện đại</a:t>
            </a:r>
            <a:endParaRPr i="1"/>
          </a:p>
        </p:txBody>
      </p:sp>
      <p:sp>
        <p:nvSpPr>
          <p:cNvPr id="645" name="Google Shape;645;p19"/>
          <p:cNvSpPr txBox="1"/>
          <p:nvPr/>
        </p:nvSpPr>
        <p:spPr>
          <a:xfrm>
            <a:off x="10468601" y="5590883"/>
            <a:ext cx="66444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6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Kiên quyết, kiên trì đấu tranh bảo vệ chủ quyền, thống nhất, toàn vẹn biển đảo</a:t>
            </a:r>
            <a:endParaRPr i="1"/>
          </a:p>
        </p:txBody>
      </p:sp>
      <p:sp>
        <p:nvSpPr>
          <p:cNvPr id="646" name="Google Shape;646;p19"/>
          <p:cNvSpPr txBox="1"/>
          <p:nvPr/>
        </p:nvSpPr>
        <p:spPr>
          <a:xfrm>
            <a:off x="10406265" y="6742730"/>
            <a:ext cx="66444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3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6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Giữ vững môi trường hòa bình, ổn định để phát triển đất nước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41689"/>
            <a:ext cx="122370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3</a:t>
            </a:r>
            <a:endParaRPr i="1" sz="1300"/>
          </a:p>
        </p:txBody>
      </p:sp>
      <p:sp>
        <p:nvSpPr>
          <p:cNvPr id="105" name="Google Shape;105;p2"/>
          <p:cNvSpPr txBox="1"/>
          <p:nvPr/>
        </p:nvSpPr>
        <p:spPr>
          <a:xfrm>
            <a:off x="1591279" y="4722826"/>
            <a:ext cx="40881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cả nước xây dựng chủ nghĩa xã hội và bảo vệ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3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Tổ quốc (1975 - 1986)</a:t>
            </a:r>
            <a:endParaRPr i="1" sz="1300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713" y="4628520"/>
            <a:ext cx="38847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công cuộc đổi mới,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đẩy mạnh công nghiệp hóa,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hiện đại hóa và hội nhập quốc tế </a:t>
            </a:r>
            <a:endParaRPr i="1" sz="1300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(từ năm 1986 đến nay)</a:t>
            </a:r>
            <a:endParaRPr i="1" sz="1300"/>
          </a:p>
        </p:txBody>
      </p:sp>
      <p:sp>
        <p:nvSpPr>
          <p:cNvPr id="107" name="Google Shape;107;p2"/>
          <p:cNvSpPr txBox="1"/>
          <p:nvPr/>
        </p:nvSpPr>
        <p:spPr>
          <a:xfrm>
            <a:off x="895571" y="3012613"/>
            <a:ext cx="6010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chủ nghĩa xã hội và bảo vệ Tổ quốc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1975 - 1981</a:t>
            </a:r>
            <a:endParaRPr i="1" sz="1300"/>
          </a:p>
        </p:txBody>
      </p:sp>
      <p:sp>
        <p:nvSpPr>
          <p:cNvPr id="108" name="Google Shape;108;p2"/>
          <p:cNvSpPr txBox="1"/>
          <p:nvPr/>
        </p:nvSpPr>
        <p:spPr>
          <a:xfrm>
            <a:off x="815018" y="6728020"/>
            <a:ext cx="54885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Đại hội đại biểu toàn quốc lần thứ V của Đảng</a:t>
            </a:r>
            <a:endParaRPr i="1" sz="2300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các bước đột phá tiếp tục đổi mới kinh tế</a:t>
            </a:r>
            <a:endParaRPr i="1" sz="2300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1982 - 1986</a:t>
            </a:r>
            <a:endParaRPr i="1" sz="1300"/>
          </a:p>
        </p:txBody>
      </p:sp>
      <p:sp>
        <p:nvSpPr>
          <p:cNvPr id="109" name="Google Shape;109;p2"/>
          <p:cNvSpPr txBox="1"/>
          <p:nvPr/>
        </p:nvSpPr>
        <p:spPr>
          <a:xfrm>
            <a:off x="11930886" y="1860816"/>
            <a:ext cx="5372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EFE00"/>
                </a:solidFill>
                <a:latin typeface="Vollkorn"/>
                <a:ea typeface="Vollkorn"/>
                <a:cs typeface="Vollkorn"/>
                <a:sym typeface="Vollkorn"/>
              </a:rPr>
              <a:t>Đổi mới toàn diện, đưa đất nước ra khỏi </a:t>
            </a:r>
            <a:endParaRPr i="1" sz="13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EFE00"/>
                </a:solidFill>
                <a:latin typeface="Vollkorn"/>
                <a:ea typeface="Vollkorn"/>
                <a:cs typeface="Vollkorn"/>
                <a:sym typeface="Vollkorn"/>
              </a:rPr>
              <a:t>khủng hoảng kinh tế - xã hội 1986 - 1996</a:t>
            </a:r>
            <a:endParaRPr i="1" sz="1300"/>
          </a:p>
        </p:txBody>
      </p:sp>
      <p:sp>
        <p:nvSpPr>
          <p:cNvPr id="110" name="Google Shape;110;p2"/>
          <p:cNvSpPr txBox="1"/>
          <p:nvPr/>
        </p:nvSpPr>
        <p:spPr>
          <a:xfrm>
            <a:off x="11151463" y="3119293"/>
            <a:ext cx="66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 sz="1300"/>
          </a:p>
        </p:txBody>
      </p:sp>
      <p:sp>
        <p:nvSpPr>
          <p:cNvPr id="111" name="Google Shape;111;p2"/>
          <p:cNvSpPr txBox="1"/>
          <p:nvPr/>
        </p:nvSpPr>
        <p:spPr>
          <a:xfrm>
            <a:off x="11495767" y="6810225"/>
            <a:ext cx="624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Thành tựu, kinh nghiệm của công cuộc đổi mới</a:t>
            </a:r>
            <a:endParaRPr i="1" sz="1300"/>
          </a:p>
        </p:txBody>
      </p:sp>
      <p:sp>
        <p:nvSpPr>
          <p:cNvPr id="112" name="Google Shape;112;p2"/>
          <p:cNvSpPr txBox="1"/>
          <p:nvPr/>
        </p:nvSpPr>
        <p:spPr>
          <a:xfrm>
            <a:off x="11872803" y="7793119"/>
            <a:ext cx="54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Nguyên nhân và tác hại của tham nhũng</a:t>
            </a:r>
            <a:endParaRPr i="1" sz="1300"/>
          </a:p>
        </p:txBody>
      </p:sp>
    </p:spTree>
  </p:cSld>
  <p:clrMapOvr>
    <a:masterClrMapping/>
  </p:clrMapOvr>
  <p:transition spd="slow" p14:dur="1500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0"/>
          <p:cNvGrpSpPr/>
          <p:nvPr/>
        </p:nvGrpSpPr>
        <p:grpSpPr>
          <a:xfrm>
            <a:off x="589980" y="2012436"/>
            <a:ext cx="3089318" cy="1243451"/>
            <a:chOff x="0" y="0"/>
            <a:chExt cx="4119091" cy="1657934"/>
          </a:xfrm>
        </p:grpSpPr>
        <p:sp>
          <p:nvSpPr>
            <p:cNvPr id="654" name="Google Shape;654;p20"/>
            <p:cNvSpPr/>
            <p:nvPr/>
          </p:nvSpPr>
          <p:spPr>
            <a:xfrm flipH="1">
              <a:off x="0" y="0"/>
              <a:ext cx="4119091" cy="1657934"/>
            </a:xfrm>
            <a:custGeom>
              <a:rect b="b" l="l" r="r" t="t"/>
              <a:pathLst>
                <a:path extrusionOk="0" h="1657934" w="4119091">
                  <a:moveTo>
                    <a:pt x="4119091" y="0"/>
                  </a:moveTo>
                  <a:lnTo>
                    <a:pt x="0" y="0"/>
                  </a:lnTo>
                  <a:lnTo>
                    <a:pt x="0" y="1657934"/>
                  </a:lnTo>
                  <a:lnTo>
                    <a:pt x="4119091" y="1657934"/>
                  </a:lnTo>
                  <a:lnTo>
                    <a:pt x="411909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0"/>
            <p:cNvSpPr txBox="1"/>
            <p:nvPr/>
          </p:nvSpPr>
          <p:spPr>
            <a:xfrm>
              <a:off x="195826" y="154792"/>
              <a:ext cx="3788700" cy="14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XIII (2021)</a:t>
              </a:r>
              <a:endParaRPr i="1"/>
            </a:p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đẩy mạnh toàn diện, đồng bộ công cuộc đổi mới</a:t>
              </a:r>
              <a:endParaRPr i="1"/>
            </a:p>
          </p:txBody>
        </p:sp>
      </p:grpSp>
      <p:sp>
        <p:nvSpPr>
          <p:cNvPr id="656" name="Google Shape;656;p20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657" name="Google Shape;657;p20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658" name="Google Shape;658;p20"/>
          <p:cNvSpPr txBox="1"/>
          <p:nvPr/>
        </p:nvSpPr>
        <p:spPr>
          <a:xfrm>
            <a:off x="831759" y="3408287"/>
            <a:ext cx="2605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45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XIII</a:t>
            </a:r>
            <a:endParaRPr i="1"/>
          </a:p>
        </p:txBody>
      </p:sp>
      <p:grpSp>
        <p:nvGrpSpPr>
          <p:cNvPr id="659" name="Google Shape;659;p20"/>
          <p:cNvGrpSpPr/>
          <p:nvPr/>
        </p:nvGrpSpPr>
        <p:grpSpPr>
          <a:xfrm>
            <a:off x="955355" y="4221208"/>
            <a:ext cx="2358569" cy="4764785"/>
            <a:chOff x="0" y="0"/>
            <a:chExt cx="3144758" cy="6353047"/>
          </a:xfrm>
        </p:grpSpPr>
        <p:sp>
          <p:nvSpPr>
            <p:cNvPr id="660" name="Google Shape;660;p20"/>
            <p:cNvSpPr/>
            <p:nvPr/>
          </p:nvSpPr>
          <p:spPr>
            <a:xfrm rot="5400000">
              <a:off x="-1604144" y="1604144"/>
              <a:ext cx="6353047" cy="3144758"/>
            </a:xfrm>
            <a:custGeom>
              <a:rect b="b" l="l" r="r" t="t"/>
              <a:pathLst>
                <a:path extrusionOk="0" h="3144758" w="6353047">
                  <a:moveTo>
                    <a:pt x="0" y="0"/>
                  </a:moveTo>
                  <a:lnTo>
                    <a:pt x="6353047" y="0"/>
                  </a:lnTo>
                  <a:lnTo>
                    <a:pt x="6353047" y="3144759"/>
                  </a:lnTo>
                  <a:lnTo>
                    <a:pt x="0" y="31447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0"/>
            <p:cNvSpPr txBox="1"/>
            <p:nvPr/>
          </p:nvSpPr>
          <p:spPr>
            <a:xfrm>
              <a:off x="448861" y="513938"/>
              <a:ext cx="2247000" cy="51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44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6 nhiệm vụ trọng tâm</a:t>
              </a:r>
              <a:endParaRPr i="1"/>
            </a:p>
          </p:txBody>
        </p:sp>
      </p:grpSp>
      <p:grpSp>
        <p:nvGrpSpPr>
          <p:cNvPr id="662" name="Google Shape;662;p20"/>
          <p:cNvGrpSpPr/>
          <p:nvPr/>
        </p:nvGrpSpPr>
        <p:grpSpPr>
          <a:xfrm>
            <a:off x="4508079" y="4648148"/>
            <a:ext cx="3093085" cy="3040052"/>
            <a:chOff x="0" y="-76200"/>
            <a:chExt cx="1034958" cy="1017213"/>
          </a:xfrm>
        </p:grpSpPr>
        <p:sp>
          <p:nvSpPr>
            <p:cNvPr id="663" name="Google Shape;663;p20"/>
            <p:cNvSpPr/>
            <p:nvPr/>
          </p:nvSpPr>
          <p:spPr>
            <a:xfrm>
              <a:off x="0" y="0"/>
              <a:ext cx="1034958" cy="941013"/>
            </a:xfrm>
            <a:custGeom>
              <a:rect b="b" l="l" r="r" t="t"/>
              <a:pathLst>
                <a:path extrusionOk="0" h="941013" w="1034958">
                  <a:moveTo>
                    <a:pt x="127652" y="0"/>
                  </a:moveTo>
                  <a:lnTo>
                    <a:pt x="907306" y="0"/>
                  </a:lnTo>
                  <a:cubicBezTo>
                    <a:pt x="977806" y="0"/>
                    <a:pt x="1034958" y="57152"/>
                    <a:pt x="1034958" y="127652"/>
                  </a:cubicBezTo>
                  <a:lnTo>
                    <a:pt x="1034958" y="813361"/>
                  </a:lnTo>
                  <a:cubicBezTo>
                    <a:pt x="1034958" y="883861"/>
                    <a:pt x="977806" y="941013"/>
                    <a:pt x="907306" y="941013"/>
                  </a:cubicBezTo>
                  <a:lnTo>
                    <a:pt x="127652" y="941013"/>
                  </a:lnTo>
                  <a:cubicBezTo>
                    <a:pt x="57152" y="941013"/>
                    <a:pt x="0" y="883861"/>
                    <a:pt x="0" y="813361"/>
                  </a:cubicBezTo>
                  <a:lnTo>
                    <a:pt x="0" y="127652"/>
                  </a:lnTo>
                  <a:cubicBezTo>
                    <a:pt x="0" y="57152"/>
                    <a:pt x="57152" y="0"/>
                    <a:pt x="127652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0"/>
            <p:cNvSpPr txBox="1"/>
            <p:nvPr/>
          </p:nvSpPr>
          <p:spPr>
            <a:xfrm>
              <a:off x="0" y="-76200"/>
              <a:ext cx="1034958" cy="1017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Khơi dậy khát vọng phát triển đất nước phồn vinh,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hạnh phúc</a:t>
              </a:r>
              <a:endParaRPr i="1"/>
            </a:p>
          </p:txBody>
        </p:sp>
      </p:grpSp>
      <p:sp>
        <p:nvSpPr>
          <p:cNvPr id="665" name="Google Shape;665;p20"/>
          <p:cNvSpPr/>
          <p:nvPr/>
        </p:nvSpPr>
        <p:spPr>
          <a:xfrm>
            <a:off x="7775706" y="5143500"/>
            <a:ext cx="2175702" cy="2217600"/>
          </a:xfrm>
          <a:custGeom>
            <a:rect b="b" l="l" r="r" t="t"/>
            <a:pathLst>
              <a:path extrusionOk="0" h="2217600" w="2175702">
                <a:moveTo>
                  <a:pt x="0" y="0"/>
                </a:moveTo>
                <a:lnTo>
                  <a:pt x="2175702" y="0"/>
                </a:lnTo>
                <a:lnTo>
                  <a:pt x="2175702" y="2217600"/>
                </a:lnTo>
                <a:lnTo>
                  <a:pt x="0" y="2217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20"/>
          <p:cNvSpPr/>
          <p:nvPr/>
        </p:nvSpPr>
        <p:spPr>
          <a:xfrm>
            <a:off x="3924531" y="7104652"/>
            <a:ext cx="1167096" cy="1167096"/>
          </a:xfrm>
          <a:custGeom>
            <a:rect b="b" l="l" r="r" t="t"/>
            <a:pathLst>
              <a:path extrusionOk="0" h="1167096" w="1167096">
                <a:moveTo>
                  <a:pt x="0" y="0"/>
                </a:moveTo>
                <a:lnTo>
                  <a:pt x="1167096" y="0"/>
                </a:lnTo>
                <a:lnTo>
                  <a:pt x="1167096" y="1167096"/>
                </a:lnTo>
                <a:lnTo>
                  <a:pt x="0" y="1167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20"/>
          <p:cNvSpPr txBox="1"/>
          <p:nvPr/>
        </p:nvSpPr>
        <p:spPr>
          <a:xfrm>
            <a:off x="9600834" y="3841892"/>
            <a:ext cx="77685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Giữ gìn, phát huy giá trị văn hóa, </a:t>
            </a:r>
            <a:endParaRPr i="1"/>
          </a:p>
          <a:p>
            <a:pPr indent="0" lvl="0" marL="0" marR="0" rtl="0" algn="ctr">
              <a:lnSpc>
                <a:spcPct val="14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sức mạnh con người Việt Nam </a:t>
            </a:r>
            <a:endParaRPr i="1"/>
          </a:p>
        </p:txBody>
      </p:sp>
      <p:sp>
        <p:nvSpPr>
          <p:cNvPr id="668" name="Google Shape;668;p20"/>
          <p:cNvSpPr txBox="1"/>
          <p:nvPr/>
        </p:nvSpPr>
        <p:spPr>
          <a:xfrm>
            <a:off x="9915788" y="5047684"/>
            <a:ext cx="73842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Có chính sách cụ thể phát triển văn hóa </a:t>
            </a:r>
            <a:endParaRPr i="1"/>
          </a:p>
          <a:p>
            <a:pPr indent="0" lvl="0" marL="0" marR="0" rtl="0" algn="ctr">
              <a:lnSpc>
                <a:spcPct val="14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bào dân tộc thiểu số</a:t>
            </a:r>
            <a:endParaRPr i="1"/>
          </a:p>
        </p:txBody>
      </p:sp>
      <p:sp>
        <p:nvSpPr>
          <p:cNvPr id="669" name="Google Shape;669;p20"/>
          <p:cNvSpPr txBox="1"/>
          <p:nvPr/>
        </p:nvSpPr>
        <p:spPr>
          <a:xfrm>
            <a:off x="9985064" y="6264836"/>
            <a:ext cx="73842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tốt chính sách xã hội, bảo đảm </a:t>
            </a:r>
            <a:endParaRPr i="1"/>
          </a:p>
          <a:p>
            <a:pPr indent="0" lvl="0" marL="0" marR="0" rtl="0" algn="ctr">
              <a:lnSpc>
                <a:spcPct val="14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an sinh xã hội, an ninh con người</a:t>
            </a:r>
            <a:endParaRPr i="1"/>
          </a:p>
        </p:txBody>
      </p:sp>
      <p:sp>
        <p:nvSpPr>
          <p:cNvPr id="670" name="Google Shape;670;p20"/>
          <p:cNvSpPr txBox="1"/>
          <p:nvPr/>
        </p:nvSpPr>
        <p:spPr>
          <a:xfrm>
            <a:off x="9985064" y="7491536"/>
            <a:ext cx="73842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Nâng cao chất lượng cuộc sống, chỉ số </a:t>
            </a:r>
            <a:endParaRPr i="1"/>
          </a:p>
          <a:p>
            <a:pPr indent="0" lvl="0" marL="0" marR="0" rtl="0" algn="ctr">
              <a:lnSpc>
                <a:spcPct val="14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hạnh phúc của con người Việt Nam 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21"/>
          <p:cNvGrpSpPr/>
          <p:nvPr/>
        </p:nvGrpSpPr>
        <p:grpSpPr>
          <a:xfrm>
            <a:off x="589980" y="2012436"/>
            <a:ext cx="3089318" cy="1243451"/>
            <a:chOff x="0" y="0"/>
            <a:chExt cx="4119091" cy="1657934"/>
          </a:xfrm>
        </p:grpSpPr>
        <p:sp>
          <p:nvSpPr>
            <p:cNvPr id="678" name="Google Shape;678;p21"/>
            <p:cNvSpPr/>
            <p:nvPr/>
          </p:nvSpPr>
          <p:spPr>
            <a:xfrm flipH="1">
              <a:off x="0" y="0"/>
              <a:ext cx="4119091" cy="1657934"/>
            </a:xfrm>
            <a:custGeom>
              <a:rect b="b" l="l" r="r" t="t"/>
              <a:pathLst>
                <a:path extrusionOk="0" h="1657934" w="4119091">
                  <a:moveTo>
                    <a:pt x="4119091" y="0"/>
                  </a:moveTo>
                  <a:lnTo>
                    <a:pt x="0" y="0"/>
                  </a:lnTo>
                  <a:lnTo>
                    <a:pt x="0" y="1657934"/>
                  </a:lnTo>
                  <a:lnTo>
                    <a:pt x="4119091" y="1657934"/>
                  </a:lnTo>
                  <a:lnTo>
                    <a:pt x="411909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1"/>
            <p:cNvSpPr txBox="1"/>
            <p:nvPr/>
          </p:nvSpPr>
          <p:spPr>
            <a:xfrm>
              <a:off x="195826" y="154792"/>
              <a:ext cx="3788700" cy="14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XIII (2021)</a:t>
              </a:r>
              <a:endParaRPr i="1"/>
            </a:p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đẩy mạnh toàn diện, đồng bộ công cuộc đổi mới</a:t>
              </a:r>
              <a:endParaRPr i="1"/>
            </a:p>
          </p:txBody>
        </p:sp>
      </p:grpSp>
      <p:sp>
        <p:nvSpPr>
          <p:cNvPr id="680" name="Google Shape;680;p21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681" name="Google Shape;681;p21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682" name="Google Shape;682;p21"/>
          <p:cNvSpPr txBox="1"/>
          <p:nvPr/>
        </p:nvSpPr>
        <p:spPr>
          <a:xfrm>
            <a:off x="831759" y="3408287"/>
            <a:ext cx="2605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45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XIII</a:t>
            </a:r>
            <a:endParaRPr i="1"/>
          </a:p>
        </p:txBody>
      </p:sp>
      <p:grpSp>
        <p:nvGrpSpPr>
          <p:cNvPr id="683" name="Google Shape;683;p21"/>
          <p:cNvGrpSpPr/>
          <p:nvPr/>
        </p:nvGrpSpPr>
        <p:grpSpPr>
          <a:xfrm>
            <a:off x="955355" y="4221208"/>
            <a:ext cx="2358569" cy="4764785"/>
            <a:chOff x="0" y="0"/>
            <a:chExt cx="3144758" cy="6353047"/>
          </a:xfrm>
        </p:grpSpPr>
        <p:sp>
          <p:nvSpPr>
            <p:cNvPr id="684" name="Google Shape;684;p21"/>
            <p:cNvSpPr/>
            <p:nvPr/>
          </p:nvSpPr>
          <p:spPr>
            <a:xfrm rot="5400000">
              <a:off x="-1604144" y="1604144"/>
              <a:ext cx="6353047" cy="3144758"/>
            </a:xfrm>
            <a:custGeom>
              <a:rect b="b" l="l" r="r" t="t"/>
              <a:pathLst>
                <a:path extrusionOk="0" h="3144758" w="6353047">
                  <a:moveTo>
                    <a:pt x="0" y="0"/>
                  </a:moveTo>
                  <a:lnTo>
                    <a:pt x="6353047" y="0"/>
                  </a:lnTo>
                  <a:lnTo>
                    <a:pt x="6353047" y="3144759"/>
                  </a:lnTo>
                  <a:lnTo>
                    <a:pt x="0" y="31447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1"/>
            <p:cNvSpPr txBox="1"/>
            <p:nvPr/>
          </p:nvSpPr>
          <p:spPr>
            <a:xfrm>
              <a:off x="448861" y="513938"/>
              <a:ext cx="2247000" cy="51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44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6 nhiệm vụ trọng tâm</a:t>
              </a:r>
              <a:endParaRPr i="1"/>
            </a:p>
          </p:txBody>
        </p:sp>
      </p:grpSp>
      <p:grpSp>
        <p:nvGrpSpPr>
          <p:cNvPr id="686" name="Google Shape;686;p21"/>
          <p:cNvGrpSpPr/>
          <p:nvPr/>
        </p:nvGrpSpPr>
        <p:grpSpPr>
          <a:xfrm>
            <a:off x="4508079" y="4705081"/>
            <a:ext cx="3093085" cy="2983119"/>
            <a:chOff x="0" y="-57150"/>
            <a:chExt cx="1034958" cy="998163"/>
          </a:xfrm>
        </p:grpSpPr>
        <p:sp>
          <p:nvSpPr>
            <p:cNvPr id="687" name="Google Shape;687;p21"/>
            <p:cNvSpPr/>
            <p:nvPr/>
          </p:nvSpPr>
          <p:spPr>
            <a:xfrm>
              <a:off x="0" y="0"/>
              <a:ext cx="1034958" cy="941013"/>
            </a:xfrm>
            <a:custGeom>
              <a:rect b="b" l="l" r="r" t="t"/>
              <a:pathLst>
                <a:path extrusionOk="0" h="941013" w="1034958">
                  <a:moveTo>
                    <a:pt x="127652" y="0"/>
                  </a:moveTo>
                  <a:lnTo>
                    <a:pt x="907306" y="0"/>
                  </a:lnTo>
                  <a:cubicBezTo>
                    <a:pt x="977806" y="0"/>
                    <a:pt x="1034958" y="57152"/>
                    <a:pt x="1034958" y="127652"/>
                  </a:cubicBezTo>
                  <a:lnTo>
                    <a:pt x="1034958" y="813361"/>
                  </a:lnTo>
                  <a:cubicBezTo>
                    <a:pt x="1034958" y="883861"/>
                    <a:pt x="977806" y="941013"/>
                    <a:pt x="907306" y="941013"/>
                  </a:cubicBezTo>
                  <a:lnTo>
                    <a:pt x="127652" y="941013"/>
                  </a:lnTo>
                  <a:cubicBezTo>
                    <a:pt x="57152" y="941013"/>
                    <a:pt x="0" y="883861"/>
                    <a:pt x="0" y="813361"/>
                  </a:cubicBezTo>
                  <a:lnTo>
                    <a:pt x="0" y="127652"/>
                  </a:lnTo>
                  <a:cubicBezTo>
                    <a:pt x="0" y="57152"/>
                    <a:pt x="57152" y="0"/>
                    <a:pt x="127652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1"/>
            <p:cNvSpPr txBox="1"/>
            <p:nvPr/>
          </p:nvSpPr>
          <p:spPr>
            <a:xfrm>
              <a:off x="0" y="-57150"/>
              <a:ext cx="1034958" cy="998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Hoàn thiện đồng bộ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hệ thống pháp luật,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cơ chế, chính sách, phát huy dân chủ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xã hội chủ nghĩa </a:t>
              </a:r>
              <a:endParaRPr i="1"/>
            </a:p>
          </p:txBody>
        </p:sp>
      </p:grpSp>
      <p:sp>
        <p:nvSpPr>
          <p:cNvPr id="689" name="Google Shape;689;p21"/>
          <p:cNvSpPr/>
          <p:nvPr/>
        </p:nvSpPr>
        <p:spPr>
          <a:xfrm>
            <a:off x="7775706" y="5143500"/>
            <a:ext cx="2175702" cy="2217600"/>
          </a:xfrm>
          <a:custGeom>
            <a:rect b="b" l="l" r="r" t="t"/>
            <a:pathLst>
              <a:path extrusionOk="0" h="2217600" w="2175702">
                <a:moveTo>
                  <a:pt x="0" y="0"/>
                </a:moveTo>
                <a:lnTo>
                  <a:pt x="2175702" y="0"/>
                </a:lnTo>
                <a:lnTo>
                  <a:pt x="2175702" y="2217600"/>
                </a:lnTo>
                <a:lnTo>
                  <a:pt x="0" y="2217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21"/>
          <p:cNvSpPr/>
          <p:nvPr/>
        </p:nvSpPr>
        <p:spPr>
          <a:xfrm>
            <a:off x="3868788" y="6995120"/>
            <a:ext cx="1145232" cy="1145232"/>
          </a:xfrm>
          <a:custGeom>
            <a:rect b="b" l="l" r="r" t="t"/>
            <a:pathLst>
              <a:path extrusionOk="0" h="1145232" w="1145232">
                <a:moveTo>
                  <a:pt x="0" y="0"/>
                </a:moveTo>
                <a:lnTo>
                  <a:pt x="1145232" y="0"/>
                </a:lnTo>
                <a:lnTo>
                  <a:pt x="1145232" y="1145233"/>
                </a:lnTo>
                <a:lnTo>
                  <a:pt x="0" y="1145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21"/>
          <p:cNvSpPr txBox="1"/>
          <p:nvPr/>
        </p:nvSpPr>
        <p:spPr>
          <a:xfrm>
            <a:off x="9736588" y="4828405"/>
            <a:ext cx="79761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pháp chế, đảm bảo kỷ cương xã hội</a:t>
            </a:r>
            <a:endParaRPr i="1"/>
          </a:p>
        </p:txBody>
      </p:sp>
      <p:sp>
        <p:nvSpPr>
          <p:cNvPr id="692" name="Google Shape;692;p21"/>
          <p:cNvSpPr txBox="1"/>
          <p:nvPr/>
        </p:nvSpPr>
        <p:spPr>
          <a:xfrm>
            <a:off x="9736588" y="5686548"/>
            <a:ext cx="79761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thi tinh thần "thượng tôn pháp luật"</a:t>
            </a:r>
            <a:endParaRPr i="1"/>
          </a:p>
        </p:txBody>
      </p:sp>
      <p:sp>
        <p:nvSpPr>
          <p:cNvPr id="693" name="Google Shape;693;p21"/>
          <p:cNvSpPr txBox="1"/>
          <p:nvPr/>
        </p:nvSpPr>
        <p:spPr>
          <a:xfrm>
            <a:off x="9736588" y="6543368"/>
            <a:ext cx="7976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Gương mẫu chấp hành và thực hiện </a:t>
            </a:r>
            <a:endParaRPr i="1"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dân chủ xã hội chủ nghĩa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2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0" name="Google Shape;700;p22"/>
          <p:cNvGrpSpPr/>
          <p:nvPr/>
        </p:nvGrpSpPr>
        <p:grpSpPr>
          <a:xfrm>
            <a:off x="589980" y="2012436"/>
            <a:ext cx="3089318" cy="1243451"/>
            <a:chOff x="0" y="0"/>
            <a:chExt cx="4119091" cy="1657934"/>
          </a:xfrm>
        </p:grpSpPr>
        <p:sp>
          <p:nvSpPr>
            <p:cNvPr id="701" name="Google Shape;701;p22"/>
            <p:cNvSpPr/>
            <p:nvPr/>
          </p:nvSpPr>
          <p:spPr>
            <a:xfrm flipH="1">
              <a:off x="0" y="0"/>
              <a:ext cx="4119091" cy="1657934"/>
            </a:xfrm>
            <a:custGeom>
              <a:rect b="b" l="l" r="r" t="t"/>
              <a:pathLst>
                <a:path extrusionOk="0" h="1657934" w="4119091">
                  <a:moveTo>
                    <a:pt x="4119091" y="0"/>
                  </a:moveTo>
                  <a:lnTo>
                    <a:pt x="0" y="0"/>
                  </a:lnTo>
                  <a:lnTo>
                    <a:pt x="0" y="1657934"/>
                  </a:lnTo>
                  <a:lnTo>
                    <a:pt x="4119091" y="1657934"/>
                  </a:lnTo>
                  <a:lnTo>
                    <a:pt x="4119091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2"/>
            <p:cNvSpPr txBox="1"/>
            <p:nvPr/>
          </p:nvSpPr>
          <p:spPr>
            <a:xfrm>
              <a:off x="195826" y="154792"/>
              <a:ext cx="3788700" cy="14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XIII (2021)</a:t>
              </a:r>
              <a:endParaRPr i="1"/>
            </a:p>
            <a:p>
              <a:pPr indent="0" lvl="0" marL="0" marR="0" rtl="0" algn="ctr">
                <a:lnSpc>
                  <a:spcPct val="121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đẩy mạnh toàn diện, đồng bộ công cuộc đổi mới</a:t>
              </a:r>
              <a:endParaRPr i="1"/>
            </a:p>
          </p:txBody>
        </p:sp>
      </p:grpSp>
      <p:sp>
        <p:nvSpPr>
          <p:cNvPr id="703" name="Google Shape;703;p22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704" name="Google Shape;704;p22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705" name="Google Shape;705;p22"/>
          <p:cNvSpPr txBox="1"/>
          <p:nvPr/>
        </p:nvSpPr>
        <p:spPr>
          <a:xfrm>
            <a:off x="831759" y="3408287"/>
            <a:ext cx="2605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45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XIII</a:t>
            </a:r>
            <a:endParaRPr i="1"/>
          </a:p>
        </p:txBody>
      </p:sp>
      <p:grpSp>
        <p:nvGrpSpPr>
          <p:cNvPr id="706" name="Google Shape;706;p22"/>
          <p:cNvGrpSpPr/>
          <p:nvPr/>
        </p:nvGrpSpPr>
        <p:grpSpPr>
          <a:xfrm>
            <a:off x="955355" y="4221208"/>
            <a:ext cx="2358569" cy="4764785"/>
            <a:chOff x="0" y="0"/>
            <a:chExt cx="3144758" cy="6353047"/>
          </a:xfrm>
        </p:grpSpPr>
        <p:sp>
          <p:nvSpPr>
            <p:cNvPr id="707" name="Google Shape;707;p22"/>
            <p:cNvSpPr/>
            <p:nvPr/>
          </p:nvSpPr>
          <p:spPr>
            <a:xfrm rot="5400000">
              <a:off x="-1604144" y="1604144"/>
              <a:ext cx="6353047" cy="3144758"/>
            </a:xfrm>
            <a:custGeom>
              <a:rect b="b" l="l" r="r" t="t"/>
              <a:pathLst>
                <a:path extrusionOk="0" h="3144758" w="6353047">
                  <a:moveTo>
                    <a:pt x="0" y="0"/>
                  </a:moveTo>
                  <a:lnTo>
                    <a:pt x="6353047" y="0"/>
                  </a:lnTo>
                  <a:lnTo>
                    <a:pt x="6353047" y="3144759"/>
                  </a:lnTo>
                  <a:lnTo>
                    <a:pt x="0" y="31447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2"/>
            <p:cNvSpPr txBox="1"/>
            <p:nvPr/>
          </p:nvSpPr>
          <p:spPr>
            <a:xfrm>
              <a:off x="448861" y="513938"/>
              <a:ext cx="2247000" cy="51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44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6 nhiệm vụ trọng tâm</a:t>
              </a:r>
              <a:endParaRPr i="1"/>
            </a:p>
          </p:txBody>
        </p:sp>
      </p:grpSp>
      <p:grpSp>
        <p:nvGrpSpPr>
          <p:cNvPr id="709" name="Google Shape;709;p22"/>
          <p:cNvGrpSpPr/>
          <p:nvPr/>
        </p:nvGrpSpPr>
        <p:grpSpPr>
          <a:xfrm>
            <a:off x="4508079" y="4648148"/>
            <a:ext cx="3093085" cy="3040052"/>
            <a:chOff x="0" y="-76200"/>
            <a:chExt cx="1034958" cy="1017213"/>
          </a:xfrm>
        </p:grpSpPr>
        <p:sp>
          <p:nvSpPr>
            <p:cNvPr id="710" name="Google Shape;710;p22"/>
            <p:cNvSpPr/>
            <p:nvPr/>
          </p:nvSpPr>
          <p:spPr>
            <a:xfrm>
              <a:off x="0" y="0"/>
              <a:ext cx="1034958" cy="941013"/>
            </a:xfrm>
            <a:custGeom>
              <a:rect b="b" l="l" r="r" t="t"/>
              <a:pathLst>
                <a:path extrusionOk="0" h="941013" w="1034958">
                  <a:moveTo>
                    <a:pt x="127652" y="0"/>
                  </a:moveTo>
                  <a:lnTo>
                    <a:pt x="907306" y="0"/>
                  </a:lnTo>
                  <a:cubicBezTo>
                    <a:pt x="977806" y="0"/>
                    <a:pt x="1034958" y="57152"/>
                    <a:pt x="1034958" y="127652"/>
                  </a:cubicBezTo>
                  <a:lnTo>
                    <a:pt x="1034958" y="813361"/>
                  </a:lnTo>
                  <a:cubicBezTo>
                    <a:pt x="1034958" y="883861"/>
                    <a:pt x="977806" y="941013"/>
                    <a:pt x="907306" y="941013"/>
                  </a:cubicBezTo>
                  <a:lnTo>
                    <a:pt x="127652" y="941013"/>
                  </a:lnTo>
                  <a:cubicBezTo>
                    <a:pt x="57152" y="941013"/>
                    <a:pt x="0" y="883861"/>
                    <a:pt x="0" y="813361"/>
                  </a:cubicBezTo>
                  <a:lnTo>
                    <a:pt x="0" y="127652"/>
                  </a:lnTo>
                  <a:cubicBezTo>
                    <a:pt x="0" y="57152"/>
                    <a:pt x="57152" y="0"/>
                    <a:pt x="127652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2"/>
            <p:cNvSpPr txBox="1"/>
            <p:nvPr/>
          </p:nvSpPr>
          <p:spPr>
            <a:xfrm>
              <a:off x="0" y="-76200"/>
              <a:ext cx="1034958" cy="1017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Quản lý tài nguyên, bảo vệ môi trường</a:t>
              </a:r>
              <a:endParaRPr i="1"/>
            </a:p>
          </p:txBody>
        </p:sp>
      </p:grpSp>
      <p:sp>
        <p:nvSpPr>
          <p:cNvPr id="712" name="Google Shape;712;p22"/>
          <p:cNvSpPr/>
          <p:nvPr/>
        </p:nvSpPr>
        <p:spPr>
          <a:xfrm>
            <a:off x="7775706" y="5143500"/>
            <a:ext cx="2175702" cy="2217600"/>
          </a:xfrm>
          <a:custGeom>
            <a:rect b="b" l="l" r="r" t="t"/>
            <a:pathLst>
              <a:path extrusionOk="0" h="2217600" w="2175702">
                <a:moveTo>
                  <a:pt x="0" y="0"/>
                </a:moveTo>
                <a:lnTo>
                  <a:pt x="2175702" y="0"/>
                </a:lnTo>
                <a:lnTo>
                  <a:pt x="2175702" y="2217600"/>
                </a:lnTo>
                <a:lnTo>
                  <a:pt x="0" y="2217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22"/>
          <p:cNvSpPr/>
          <p:nvPr/>
        </p:nvSpPr>
        <p:spPr>
          <a:xfrm>
            <a:off x="3976815" y="7128210"/>
            <a:ext cx="1062528" cy="1062528"/>
          </a:xfrm>
          <a:custGeom>
            <a:rect b="b" l="l" r="r" t="t"/>
            <a:pathLst>
              <a:path extrusionOk="0" h="1062528" w="1062528">
                <a:moveTo>
                  <a:pt x="0" y="0"/>
                </a:moveTo>
                <a:lnTo>
                  <a:pt x="1062528" y="0"/>
                </a:lnTo>
                <a:lnTo>
                  <a:pt x="1062528" y="1062529"/>
                </a:lnTo>
                <a:lnTo>
                  <a:pt x="0" y="1062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2"/>
          <p:cNvSpPr txBox="1"/>
          <p:nvPr/>
        </p:nvSpPr>
        <p:spPr>
          <a:xfrm>
            <a:off x="9678019" y="4874385"/>
            <a:ext cx="794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Quản lý chặt chẽ, sử dụng hợp lý, hiệu quả</a:t>
            </a:r>
            <a:endParaRPr i="1"/>
          </a:p>
        </p:txBody>
      </p:sp>
      <p:sp>
        <p:nvSpPr>
          <p:cNvPr id="715" name="Google Shape;715;p22"/>
          <p:cNvSpPr txBox="1"/>
          <p:nvPr/>
        </p:nvSpPr>
        <p:spPr>
          <a:xfrm>
            <a:off x="9678019" y="5729309"/>
            <a:ext cx="794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vệ, cải thiện môi trường</a:t>
            </a:r>
            <a:endParaRPr i="1"/>
          </a:p>
        </p:txBody>
      </p:sp>
      <p:sp>
        <p:nvSpPr>
          <p:cNvPr id="716" name="Google Shape;716;p22"/>
          <p:cNvSpPr txBox="1"/>
          <p:nvPr/>
        </p:nvSpPr>
        <p:spPr>
          <a:xfrm>
            <a:off x="9678019" y="6582914"/>
            <a:ext cx="79464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động, tích cực triển khai các giải pháp </a:t>
            </a:r>
            <a:endParaRPr i="1"/>
          </a:p>
          <a:p>
            <a:pPr indent="0" lvl="0" marL="0" marR="0" rtl="0" algn="ctr">
              <a:lnSpc>
                <a:spcPct val="138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thích ứng biến đổi khí hậu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23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722" name="Google Shape;722;p23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6" name="Google Shape;726;p23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3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3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729" name="Google Shape;729;p23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23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3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5826587" y="3523287"/>
            <a:ext cx="6634827" cy="4426235"/>
          </a:xfrm>
          <a:custGeom>
            <a:rect b="b" l="l" r="r" t="t"/>
            <a:pathLst>
              <a:path extrusionOk="0" h="4426235" w="6634827">
                <a:moveTo>
                  <a:pt x="0" y="0"/>
                </a:moveTo>
                <a:lnTo>
                  <a:pt x="6634826" y="0"/>
                </a:lnTo>
                <a:lnTo>
                  <a:pt x="6634826" y="4426235"/>
                </a:lnTo>
                <a:lnTo>
                  <a:pt x="0" y="4426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3987320" y="4338675"/>
            <a:ext cx="2825947" cy="2825947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249" l="0" r="0" t="-65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3"/>
          <p:cNvGrpSpPr/>
          <p:nvPr/>
        </p:nvGrpSpPr>
        <p:grpSpPr>
          <a:xfrm>
            <a:off x="14217582" y="1985633"/>
            <a:ext cx="3537144" cy="1423701"/>
            <a:chOff x="0" y="0"/>
            <a:chExt cx="4716192" cy="1898268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0" y="0"/>
                  </a:moveTo>
                  <a:lnTo>
                    <a:pt x="4716192" y="0"/>
                  </a:lnTo>
                  <a:lnTo>
                    <a:pt x="4716192" y="1898268"/>
                  </a:lnTo>
                  <a:lnTo>
                    <a:pt x="0" y="1898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1129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sp>
        <p:nvSpPr>
          <p:cNvPr id="124" name="Google Shape;124;p3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125" name="Google Shape;125;p3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26" name="Google Shape;126;p3"/>
          <p:cNvSpPr txBox="1"/>
          <p:nvPr/>
        </p:nvSpPr>
        <p:spPr>
          <a:xfrm>
            <a:off x="14470902" y="3647874"/>
            <a:ext cx="285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</a:t>
            </a:r>
            <a:endParaRPr i="1"/>
          </a:p>
        </p:txBody>
      </p:sp>
      <p:sp>
        <p:nvSpPr>
          <p:cNvPr id="127" name="Google Shape;127;p3"/>
          <p:cNvSpPr txBox="1"/>
          <p:nvPr/>
        </p:nvSpPr>
        <p:spPr>
          <a:xfrm>
            <a:off x="5672595" y="8227695"/>
            <a:ext cx="66540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Hà Nội</a:t>
            </a:r>
            <a:endParaRPr i="1"/>
          </a:p>
          <a:p>
            <a:pPr indent="0" lvl="0" marL="0" marR="0" rtl="0" algn="ctr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20 - 28/1/2016</a:t>
            </a:r>
            <a:endParaRPr i="1"/>
          </a:p>
        </p:txBody>
      </p:sp>
      <p:sp>
        <p:nvSpPr>
          <p:cNvPr id="128" name="Google Shape;128;p3"/>
          <p:cNvSpPr txBox="1"/>
          <p:nvPr/>
        </p:nvSpPr>
        <p:spPr>
          <a:xfrm>
            <a:off x="13146198" y="7359133"/>
            <a:ext cx="45081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chí Nguyễn Phú Trọng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được tiếp tục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bầu làm Tổng Bí thư</a:t>
            </a:r>
            <a:endParaRPr i="1"/>
          </a:p>
        </p:txBody>
      </p:sp>
      <p:sp>
        <p:nvSpPr>
          <p:cNvPr id="129" name="Google Shape;129;p3"/>
          <p:cNvSpPr txBox="1"/>
          <p:nvPr/>
        </p:nvSpPr>
        <p:spPr>
          <a:xfrm>
            <a:off x="918770" y="2488113"/>
            <a:ext cx="450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 u="sng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Chủ đề Đại hội XII</a:t>
            </a:r>
            <a:endParaRPr i="1"/>
          </a:p>
        </p:txBody>
      </p:sp>
      <p:sp>
        <p:nvSpPr>
          <p:cNvPr id="130" name="Google Shape;130;p3"/>
          <p:cNvSpPr txBox="1"/>
          <p:nvPr/>
        </p:nvSpPr>
        <p:spPr>
          <a:xfrm>
            <a:off x="918770" y="3529395"/>
            <a:ext cx="4508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xây dựng Đảng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trong sạch, vững mạnh</a:t>
            </a:r>
            <a:endParaRPr i="1"/>
          </a:p>
        </p:txBody>
      </p:sp>
      <p:sp>
        <p:nvSpPr>
          <p:cNvPr id="131" name="Google Shape;131;p3"/>
          <p:cNvSpPr txBox="1"/>
          <p:nvPr/>
        </p:nvSpPr>
        <p:spPr>
          <a:xfrm>
            <a:off x="918770" y="4622786"/>
            <a:ext cx="4508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huy sức mạnh toàn dân tộc, dân chủ xã hội chủ nghĩa</a:t>
            </a:r>
            <a:endParaRPr i="1"/>
          </a:p>
        </p:txBody>
      </p:sp>
      <p:sp>
        <p:nvSpPr>
          <p:cNvPr id="132" name="Google Shape;132;p3"/>
          <p:cNvSpPr txBox="1"/>
          <p:nvPr/>
        </p:nvSpPr>
        <p:spPr>
          <a:xfrm>
            <a:off x="918770" y="5716177"/>
            <a:ext cx="4508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Đẩy mạnh toàn diện, đồng bộ công cuộc đổi mới</a:t>
            </a:r>
            <a:endParaRPr i="1"/>
          </a:p>
        </p:txBody>
      </p:sp>
      <p:sp>
        <p:nvSpPr>
          <p:cNvPr id="133" name="Google Shape;133;p3"/>
          <p:cNvSpPr txBox="1"/>
          <p:nvPr/>
        </p:nvSpPr>
        <p:spPr>
          <a:xfrm>
            <a:off x="918770" y="6800043"/>
            <a:ext cx="45081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vệ vững chắc Tổ quốc, giữ vững môi trường hòa bình, ổn định</a:t>
            </a:r>
            <a:endParaRPr i="1"/>
          </a:p>
        </p:txBody>
      </p:sp>
      <p:sp>
        <p:nvSpPr>
          <p:cNvPr id="134" name="Google Shape;134;p3"/>
          <p:cNvSpPr txBox="1"/>
          <p:nvPr/>
        </p:nvSpPr>
        <p:spPr>
          <a:xfrm>
            <a:off x="918770" y="7867478"/>
            <a:ext cx="45081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Phấn đấu sớm đưa nước ta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trở thành nước công nghiệp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theo hướng hiện đại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4"/>
          <p:cNvGrpSpPr/>
          <p:nvPr/>
        </p:nvGrpSpPr>
        <p:grpSpPr>
          <a:xfrm>
            <a:off x="14217582" y="1985633"/>
            <a:ext cx="3537144" cy="1423701"/>
            <a:chOff x="0" y="0"/>
            <a:chExt cx="4716192" cy="1898268"/>
          </a:xfrm>
        </p:grpSpPr>
        <p:sp>
          <p:nvSpPr>
            <p:cNvPr id="142" name="Google Shape;142;p4"/>
            <p:cNvSpPr/>
            <p:nvPr/>
          </p:nvSpPr>
          <p:spPr>
            <a:xfrm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0" y="0"/>
                  </a:moveTo>
                  <a:lnTo>
                    <a:pt x="4716192" y="0"/>
                  </a:lnTo>
                  <a:lnTo>
                    <a:pt x="4716192" y="1898268"/>
                  </a:lnTo>
                  <a:lnTo>
                    <a:pt x="0" y="1898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1129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sp>
        <p:nvSpPr>
          <p:cNvPr id="144" name="Google Shape;144;p4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145" name="Google Shape;145;p4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146" name="Google Shape;146;p4"/>
          <p:cNvSpPr txBox="1"/>
          <p:nvPr/>
        </p:nvSpPr>
        <p:spPr>
          <a:xfrm>
            <a:off x="14470902" y="3647874"/>
            <a:ext cx="285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</a:t>
            </a:r>
            <a:endParaRPr i="1"/>
          </a:p>
        </p:txBody>
      </p:sp>
      <p:sp>
        <p:nvSpPr>
          <p:cNvPr id="147" name="Google Shape;147;p4"/>
          <p:cNvSpPr/>
          <p:nvPr/>
        </p:nvSpPr>
        <p:spPr>
          <a:xfrm>
            <a:off x="420597" y="4140920"/>
            <a:ext cx="17446806" cy="5495744"/>
          </a:xfrm>
          <a:custGeom>
            <a:rect b="b" l="l" r="r" t="t"/>
            <a:pathLst>
              <a:path extrusionOk="0" h="5495744" w="17446806">
                <a:moveTo>
                  <a:pt x="0" y="0"/>
                </a:moveTo>
                <a:lnTo>
                  <a:pt x="17446806" y="0"/>
                </a:lnTo>
                <a:lnTo>
                  <a:pt x="17446806" y="5495743"/>
                </a:lnTo>
                <a:lnTo>
                  <a:pt x="0" y="5495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7086600" y="2208468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209675" y="6793541"/>
            <a:ext cx="24756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2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Hết sức chú trọng xây dựng Đảng, phát huy dân chủ và tăng cường khối đại đoàn kết dân tộc</a:t>
            </a:r>
            <a:endParaRPr i="1" sz="1300"/>
          </a:p>
        </p:txBody>
      </p:sp>
      <p:sp>
        <p:nvSpPr>
          <p:cNvPr id="150" name="Google Shape;150;p4"/>
          <p:cNvSpPr txBox="1"/>
          <p:nvPr/>
        </p:nvSpPr>
        <p:spPr>
          <a:xfrm>
            <a:off x="4512225" y="4641158"/>
            <a:ext cx="25878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Nhìn thẳng vào</a:t>
            </a:r>
            <a:endParaRPr i="1" sz="12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sự thật, đánh giá đúng sự thật, nói rõ sự thật, bám sát thực tiễn của đất nước và thế giới</a:t>
            </a:r>
            <a:endParaRPr i="1" sz="1200"/>
          </a:p>
        </p:txBody>
      </p:sp>
      <p:sp>
        <p:nvSpPr>
          <p:cNvPr id="151" name="Google Shape;151;p4"/>
          <p:cNvSpPr txBox="1"/>
          <p:nvPr/>
        </p:nvSpPr>
        <p:spPr>
          <a:xfrm>
            <a:off x="7758060" y="6589968"/>
            <a:ext cx="2772000" cy="2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Gắn kết chặt chẽ, </a:t>
            </a:r>
            <a:endParaRPr i="1" sz="1300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bộ nhiệm vụ </a:t>
            </a:r>
            <a:endParaRPr i="1" sz="1300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kinh tế  xã hội - xây dựng Đảng - phát triển văn hóa - quốc phòng an ninh</a:t>
            </a:r>
            <a:endParaRPr i="1" sz="1300"/>
          </a:p>
        </p:txBody>
      </p:sp>
      <p:sp>
        <p:nvSpPr>
          <p:cNvPr id="152" name="Google Shape;152;p4"/>
          <p:cNvSpPr txBox="1"/>
          <p:nvPr/>
        </p:nvSpPr>
        <p:spPr>
          <a:xfrm>
            <a:off x="11358615" y="4622108"/>
            <a:ext cx="23073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Kiên trì thực hiện các mục tiêu lâu dài, đồng thời tập trung nguồn lực giải quyết các vấn đề cấp bách trước mắt</a:t>
            </a:r>
            <a:endParaRPr i="1" sz="1200"/>
          </a:p>
        </p:txBody>
      </p:sp>
      <p:sp>
        <p:nvSpPr>
          <p:cNvPr id="153" name="Google Shape;153;p4"/>
          <p:cNvSpPr txBox="1"/>
          <p:nvPr/>
        </p:nvSpPr>
        <p:spPr>
          <a:xfrm>
            <a:off x="14567066" y="6407987"/>
            <a:ext cx="2530800" cy="29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1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động, </a:t>
            </a:r>
            <a:endParaRPr i="1" sz="1200"/>
          </a:p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1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tích cực hội nhập quốc tế trên cơ sở giữ vững độc lập, </a:t>
            </a:r>
            <a:endParaRPr i="1" sz="1200"/>
          </a:p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1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tự chủ, lợi ích quốc gia dân tộc</a:t>
            </a:r>
            <a:endParaRPr i="1" sz="1200"/>
          </a:p>
        </p:txBody>
      </p:sp>
      <p:sp>
        <p:nvSpPr>
          <p:cNvPr id="154" name="Google Shape;154;p4"/>
          <p:cNvSpPr txBox="1"/>
          <p:nvPr/>
        </p:nvSpPr>
        <p:spPr>
          <a:xfrm>
            <a:off x="7322181" y="2967776"/>
            <a:ext cx="37380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0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Kinh nghiệm </a:t>
            </a:r>
            <a:endParaRPr i="1" sz="1200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0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sau 5 năm </a:t>
            </a:r>
            <a:endParaRPr i="1" sz="1200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0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thực hiện</a:t>
            </a:r>
            <a:endParaRPr i="1" sz="1200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0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nghị quyết</a:t>
            </a:r>
            <a:endParaRPr i="1" sz="1200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0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Đại hội XI</a:t>
            </a:r>
            <a:endParaRPr i="1" sz="1200"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14217582" y="1985633"/>
            <a:ext cx="3537144" cy="1423701"/>
            <a:chOff x="0" y="0"/>
            <a:chExt cx="4716192" cy="1898268"/>
          </a:xfrm>
        </p:grpSpPr>
        <p:sp>
          <p:nvSpPr>
            <p:cNvPr id="162" name="Google Shape;162;p5"/>
            <p:cNvSpPr/>
            <p:nvPr/>
          </p:nvSpPr>
          <p:spPr>
            <a:xfrm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0" y="0"/>
                  </a:moveTo>
                  <a:lnTo>
                    <a:pt x="4716192" y="0"/>
                  </a:lnTo>
                  <a:lnTo>
                    <a:pt x="4716192" y="1898268"/>
                  </a:lnTo>
                  <a:lnTo>
                    <a:pt x="0" y="1898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1129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6712687" y="1932800"/>
            <a:ext cx="1440209" cy="11204332"/>
            <a:chOff x="0" y="-28575"/>
            <a:chExt cx="323383" cy="2515808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323383" cy="2487233"/>
            </a:xfrm>
            <a:custGeom>
              <a:rect b="b" l="l" r="r" t="t"/>
              <a:pathLst>
                <a:path extrusionOk="0" h="2487233" w="323383">
                  <a:moveTo>
                    <a:pt x="161691" y="0"/>
                  </a:moveTo>
                  <a:lnTo>
                    <a:pt x="161691" y="0"/>
                  </a:lnTo>
                  <a:cubicBezTo>
                    <a:pt x="250991" y="0"/>
                    <a:pt x="323383" y="72392"/>
                    <a:pt x="323383" y="161691"/>
                  </a:cubicBezTo>
                  <a:lnTo>
                    <a:pt x="323383" y="2325541"/>
                  </a:lnTo>
                  <a:cubicBezTo>
                    <a:pt x="323383" y="2414841"/>
                    <a:pt x="250991" y="2487233"/>
                    <a:pt x="161691" y="2487233"/>
                  </a:cubicBezTo>
                  <a:lnTo>
                    <a:pt x="161691" y="2487233"/>
                  </a:lnTo>
                  <a:cubicBezTo>
                    <a:pt x="72392" y="2487233"/>
                    <a:pt x="0" y="2414841"/>
                    <a:pt x="0" y="2325541"/>
                  </a:cubicBezTo>
                  <a:lnTo>
                    <a:pt x="0" y="161691"/>
                  </a:lnTo>
                  <a:cubicBezTo>
                    <a:pt x="0" y="72392"/>
                    <a:pt x="72392" y="0"/>
                    <a:pt x="161691" y="0"/>
                  </a:cubicBezTo>
                  <a:close/>
                </a:path>
              </a:pathLst>
            </a:custGeom>
            <a:solidFill>
              <a:srgbClr val="DAC8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0" y="-28575"/>
              <a:ext cx="323383" cy="2515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1999782" y="2644645"/>
            <a:ext cx="4712905" cy="1587639"/>
            <a:chOff x="0" y="-28575"/>
            <a:chExt cx="867549" cy="29225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867549" cy="263677"/>
            </a:xfrm>
            <a:custGeom>
              <a:rect b="b" l="l" r="r" t="t"/>
              <a:pathLst>
                <a:path extrusionOk="0" h="263677" w="867549">
                  <a:moveTo>
                    <a:pt x="0" y="0"/>
                  </a:moveTo>
                  <a:lnTo>
                    <a:pt x="867549" y="0"/>
                  </a:lnTo>
                  <a:lnTo>
                    <a:pt x="867549" y="263677"/>
                  </a:lnTo>
                  <a:lnTo>
                    <a:pt x="0" y="263677"/>
                  </a:lnTo>
                  <a:close/>
                </a:path>
              </a:pathLst>
            </a:custGeom>
            <a:solidFill>
              <a:srgbClr val="BBDC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0" y="-28575"/>
              <a:ext cx="867549" cy="292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5"/>
          <p:cNvGrpSpPr/>
          <p:nvPr/>
        </p:nvGrpSpPr>
        <p:grpSpPr>
          <a:xfrm rot="5400000">
            <a:off x="5519304" y="3038901"/>
            <a:ext cx="1432407" cy="954359"/>
            <a:chOff x="0" y="0"/>
            <a:chExt cx="812800" cy="541538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9BBF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5"/>
          <p:cNvGrpSpPr/>
          <p:nvPr/>
        </p:nvGrpSpPr>
        <p:grpSpPr>
          <a:xfrm rot="10800000">
            <a:off x="8152896" y="2799877"/>
            <a:ext cx="4712905" cy="1587639"/>
            <a:chOff x="0" y="-28575"/>
            <a:chExt cx="867549" cy="292252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867549" cy="263677"/>
            </a:xfrm>
            <a:custGeom>
              <a:rect b="b" l="l" r="r" t="t"/>
              <a:pathLst>
                <a:path extrusionOk="0" h="263677" w="867549">
                  <a:moveTo>
                    <a:pt x="0" y="0"/>
                  </a:moveTo>
                  <a:lnTo>
                    <a:pt x="867549" y="0"/>
                  </a:lnTo>
                  <a:lnTo>
                    <a:pt x="867549" y="263677"/>
                  </a:lnTo>
                  <a:lnTo>
                    <a:pt x="0" y="263677"/>
                  </a:lnTo>
                  <a:close/>
                </a:path>
              </a:pathLst>
            </a:custGeom>
            <a:solidFill>
              <a:srgbClr val="BBDC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5"/>
            <p:cNvSpPr txBox="1"/>
            <p:nvPr/>
          </p:nvSpPr>
          <p:spPr>
            <a:xfrm>
              <a:off x="0" y="-28575"/>
              <a:ext cx="867549" cy="292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5"/>
          <p:cNvGrpSpPr/>
          <p:nvPr/>
        </p:nvGrpSpPr>
        <p:grpSpPr>
          <a:xfrm rot="-5400000">
            <a:off x="7913871" y="3038901"/>
            <a:ext cx="1432407" cy="954359"/>
            <a:chOff x="0" y="0"/>
            <a:chExt cx="812800" cy="541538"/>
          </a:xfrm>
        </p:grpSpPr>
        <p:sp>
          <p:nvSpPr>
            <p:cNvPr id="177" name="Google Shape;177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9BBFD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5"/>
          <p:cNvGrpSpPr/>
          <p:nvPr/>
        </p:nvGrpSpPr>
        <p:grpSpPr>
          <a:xfrm rot="-5400000">
            <a:off x="12527240" y="2840190"/>
            <a:ext cx="2028903" cy="1351781"/>
            <a:chOff x="0" y="0"/>
            <a:chExt cx="812800" cy="541538"/>
          </a:xfrm>
        </p:grpSpPr>
        <p:sp>
          <p:nvSpPr>
            <p:cNvPr id="180" name="Google Shape;180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BBDC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5758328" y="3360849"/>
            <a:ext cx="3348927" cy="1587639"/>
            <a:chOff x="0" y="-28575"/>
            <a:chExt cx="616469" cy="292252"/>
          </a:xfrm>
        </p:grpSpPr>
        <p:sp>
          <p:nvSpPr>
            <p:cNvPr id="183" name="Google Shape;183;p5"/>
            <p:cNvSpPr/>
            <p:nvPr/>
          </p:nvSpPr>
          <p:spPr>
            <a:xfrm>
              <a:off x="0" y="0"/>
              <a:ext cx="616469" cy="263677"/>
            </a:xfrm>
            <a:custGeom>
              <a:rect b="b" l="l" r="r" t="t"/>
              <a:pathLst>
                <a:path extrusionOk="0" h="263677" w="616469">
                  <a:moveTo>
                    <a:pt x="0" y="0"/>
                  </a:moveTo>
                  <a:lnTo>
                    <a:pt x="616469" y="0"/>
                  </a:lnTo>
                  <a:lnTo>
                    <a:pt x="616469" y="263677"/>
                  </a:lnTo>
                  <a:lnTo>
                    <a:pt x="0" y="263677"/>
                  </a:lnTo>
                  <a:close/>
                </a:path>
              </a:pathLst>
            </a:custGeom>
            <a:solidFill>
              <a:srgbClr val="C6E9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0" y="-28575"/>
              <a:ext cx="616469" cy="292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5"/>
          <p:cNvSpPr txBox="1"/>
          <p:nvPr/>
        </p:nvSpPr>
        <p:spPr>
          <a:xfrm>
            <a:off x="1999782" y="3066642"/>
            <a:ext cx="38433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69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Tăng cường xây dựng, chỉnh đốn Đảng</a:t>
            </a:r>
            <a:endParaRPr i="1"/>
          </a:p>
        </p:txBody>
      </p:sp>
      <p:grpSp>
        <p:nvGrpSpPr>
          <p:cNvPr id="186" name="Google Shape;186;p5"/>
          <p:cNvGrpSpPr/>
          <p:nvPr/>
        </p:nvGrpSpPr>
        <p:grpSpPr>
          <a:xfrm rot="5400000">
            <a:off x="309440" y="2840190"/>
            <a:ext cx="2028903" cy="1351781"/>
            <a:chOff x="0" y="0"/>
            <a:chExt cx="812800" cy="541538"/>
          </a:xfrm>
        </p:grpSpPr>
        <p:sp>
          <p:nvSpPr>
            <p:cNvPr id="187" name="Google Shape;187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BBDCF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5"/>
          <p:cNvGrpSpPr/>
          <p:nvPr/>
        </p:nvGrpSpPr>
        <p:grpSpPr>
          <a:xfrm>
            <a:off x="1999782" y="5091504"/>
            <a:ext cx="4712905" cy="1587639"/>
            <a:chOff x="0" y="-28575"/>
            <a:chExt cx="867549" cy="292252"/>
          </a:xfrm>
        </p:grpSpPr>
        <p:sp>
          <p:nvSpPr>
            <p:cNvPr id="190" name="Google Shape;190;p5"/>
            <p:cNvSpPr/>
            <p:nvPr/>
          </p:nvSpPr>
          <p:spPr>
            <a:xfrm>
              <a:off x="0" y="0"/>
              <a:ext cx="867549" cy="263677"/>
            </a:xfrm>
            <a:custGeom>
              <a:rect b="b" l="l" r="r" t="t"/>
              <a:pathLst>
                <a:path extrusionOk="0" h="263677" w="867549">
                  <a:moveTo>
                    <a:pt x="0" y="0"/>
                  </a:moveTo>
                  <a:lnTo>
                    <a:pt x="867549" y="0"/>
                  </a:lnTo>
                  <a:lnTo>
                    <a:pt x="867549" y="263677"/>
                  </a:lnTo>
                  <a:lnTo>
                    <a:pt x="0" y="263677"/>
                  </a:lnTo>
                  <a:close/>
                </a:path>
              </a:pathLst>
            </a:custGeom>
            <a:solidFill>
              <a:srgbClr val="A9D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5"/>
            <p:cNvSpPr txBox="1"/>
            <p:nvPr/>
          </p:nvSpPr>
          <p:spPr>
            <a:xfrm>
              <a:off x="0" y="-28575"/>
              <a:ext cx="867549" cy="292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5"/>
          <p:cNvGrpSpPr/>
          <p:nvPr/>
        </p:nvGrpSpPr>
        <p:grpSpPr>
          <a:xfrm rot="5400000">
            <a:off x="5519304" y="5485760"/>
            <a:ext cx="1432407" cy="954359"/>
            <a:chOff x="0" y="0"/>
            <a:chExt cx="812800" cy="541538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8EBD8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 rot="10800000">
            <a:off x="8152896" y="5246736"/>
            <a:ext cx="4712905" cy="1639383"/>
            <a:chOff x="0" y="-38100"/>
            <a:chExt cx="867549" cy="301777"/>
          </a:xfrm>
        </p:grpSpPr>
        <p:sp>
          <p:nvSpPr>
            <p:cNvPr id="196" name="Google Shape;196;p5"/>
            <p:cNvSpPr/>
            <p:nvPr/>
          </p:nvSpPr>
          <p:spPr>
            <a:xfrm>
              <a:off x="0" y="0"/>
              <a:ext cx="867549" cy="263677"/>
            </a:xfrm>
            <a:custGeom>
              <a:rect b="b" l="l" r="r" t="t"/>
              <a:pathLst>
                <a:path extrusionOk="0" h="263677" w="867549">
                  <a:moveTo>
                    <a:pt x="0" y="0"/>
                  </a:moveTo>
                  <a:lnTo>
                    <a:pt x="867549" y="0"/>
                  </a:lnTo>
                  <a:lnTo>
                    <a:pt x="867549" y="263677"/>
                  </a:lnTo>
                  <a:lnTo>
                    <a:pt x="0" y="263677"/>
                  </a:lnTo>
                  <a:close/>
                </a:path>
              </a:pathLst>
            </a:custGeom>
            <a:solidFill>
              <a:srgbClr val="A9D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0" y="-38100"/>
              <a:ext cx="867549" cy="301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5"/>
          <p:cNvGrpSpPr/>
          <p:nvPr/>
        </p:nvGrpSpPr>
        <p:grpSpPr>
          <a:xfrm rot="-5400000">
            <a:off x="7913871" y="5485760"/>
            <a:ext cx="1432407" cy="954359"/>
            <a:chOff x="0" y="0"/>
            <a:chExt cx="812800" cy="541538"/>
          </a:xfrm>
        </p:grpSpPr>
        <p:sp>
          <p:nvSpPr>
            <p:cNvPr id="199" name="Google Shape;199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8EBD8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5"/>
          <p:cNvGrpSpPr/>
          <p:nvPr/>
        </p:nvGrpSpPr>
        <p:grpSpPr>
          <a:xfrm rot="-5400000">
            <a:off x="12527240" y="5287049"/>
            <a:ext cx="2028903" cy="1351781"/>
            <a:chOff x="0" y="0"/>
            <a:chExt cx="812800" cy="541538"/>
          </a:xfrm>
        </p:grpSpPr>
        <p:sp>
          <p:nvSpPr>
            <p:cNvPr id="202" name="Google Shape;202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A9D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5758328" y="5807707"/>
            <a:ext cx="3348927" cy="1587639"/>
            <a:chOff x="0" y="-28575"/>
            <a:chExt cx="616469" cy="292252"/>
          </a:xfrm>
        </p:grpSpPr>
        <p:sp>
          <p:nvSpPr>
            <p:cNvPr id="205" name="Google Shape;205;p5"/>
            <p:cNvSpPr/>
            <p:nvPr/>
          </p:nvSpPr>
          <p:spPr>
            <a:xfrm>
              <a:off x="0" y="0"/>
              <a:ext cx="616469" cy="263677"/>
            </a:xfrm>
            <a:custGeom>
              <a:rect b="b" l="l" r="r" t="t"/>
              <a:pathLst>
                <a:path extrusionOk="0" h="263677" w="616469">
                  <a:moveTo>
                    <a:pt x="0" y="0"/>
                  </a:moveTo>
                  <a:lnTo>
                    <a:pt x="616469" y="0"/>
                  </a:lnTo>
                  <a:lnTo>
                    <a:pt x="616469" y="263677"/>
                  </a:lnTo>
                  <a:lnTo>
                    <a:pt x="0" y="263677"/>
                  </a:lnTo>
                  <a:close/>
                </a:path>
              </a:pathLst>
            </a:custGeom>
            <a:solidFill>
              <a:srgbClr val="ACDD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 txBox="1"/>
            <p:nvPr/>
          </p:nvSpPr>
          <p:spPr>
            <a:xfrm>
              <a:off x="0" y="-28575"/>
              <a:ext cx="616469" cy="292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5"/>
          <p:cNvGrpSpPr/>
          <p:nvPr/>
        </p:nvGrpSpPr>
        <p:grpSpPr>
          <a:xfrm rot="5400000">
            <a:off x="309440" y="5287049"/>
            <a:ext cx="2028903" cy="1351781"/>
            <a:chOff x="0" y="0"/>
            <a:chExt cx="812800" cy="541538"/>
          </a:xfrm>
        </p:grpSpPr>
        <p:sp>
          <p:nvSpPr>
            <p:cNvPr id="208" name="Google Shape;208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A9D4A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5"/>
          <p:cNvGrpSpPr/>
          <p:nvPr/>
        </p:nvGrpSpPr>
        <p:grpSpPr>
          <a:xfrm>
            <a:off x="1999782" y="7538362"/>
            <a:ext cx="4712905" cy="1587639"/>
            <a:chOff x="0" y="-28575"/>
            <a:chExt cx="867549" cy="292252"/>
          </a:xfrm>
        </p:grpSpPr>
        <p:sp>
          <p:nvSpPr>
            <p:cNvPr id="211" name="Google Shape;211;p5"/>
            <p:cNvSpPr/>
            <p:nvPr/>
          </p:nvSpPr>
          <p:spPr>
            <a:xfrm>
              <a:off x="0" y="0"/>
              <a:ext cx="867549" cy="263677"/>
            </a:xfrm>
            <a:custGeom>
              <a:rect b="b" l="l" r="r" t="t"/>
              <a:pathLst>
                <a:path extrusionOk="0" h="263677" w="867549">
                  <a:moveTo>
                    <a:pt x="0" y="0"/>
                  </a:moveTo>
                  <a:lnTo>
                    <a:pt x="867549" y="0"/>
                  </a:lnTo>
                  <a:lnTo>
                    <a:pt x="867549" y="263677"/>
                  </a:lnTo>
                  <a:lnTo>
                    <a:pt x="0" y="263677"/>
                  </a:lnTo>
                  <a:close/>
                </a:path>
              </a:pathLst>
            </a:custGeom>
            <a:solidFill>
              <a:srgbClr val="F2ED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 txBox="1"/>
            <p:nvPr/>
          </p:nvSpPr>
          <p:spPr>
            <a:xfrm>
              <a:off x="0" y="-28575"/>
              <a:ext cx="867549" cy="292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5"/>
          <p:cNvGrpSpPr/>
          <p:nvPr/>
        </p:nvGrpSpPr>
        <p:grpSpPr>
          <a:xfrm rot="5400000">
            <a:off x="5519304" y="7932618"/>
            <a:ext cx="1432407" cy="954359"/>
            <a:chOff x="0" y="0"/>
            <a:chExt cx="812800" cy="541538"/>
          </a:xfrm>
        </p:grpSpPr>
        <p:sp>
          <p:nvSpPr>
            <p:cNvPr id="214" name="Google Shape;214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DEDED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5"/>
          <p:cNvGrpSpPr/>
          <p:nvPr/>
        </p:nvGrpSpPr>
        <p:grpSpPr>
          <a:xfrm rot="10800000">
            <a:off x="8152896" y="7693594"/>
            <a:ext cx="4712905" cy="1587639"/>
            <a:chOff x="0" y="-28575"/>
            <a:chExt cx="867549" cy="292252"/>
          </a:xfrm>
        </p:grpSpPr>
        <p:sp>
          <p:nvSpPr>
            <p:cNvPr id="217" name="Google Shape;217;p5"/>
            <p:cNvSpPr/>
            <p:nvPr/>
          </p:nvSpPr>
          <p:spPr>
            <a:xfrm>
              <a:off x="0" y="0"/>
              <a:ext cx="867549" cy="263677"/>
            </a:xfrm>
            <a:custGeom>
              <a:rect b="b" l="l" r="r" t="t"/>
              <a:pathLst>
                <a:path extrusionOk="0" h="263677" w="867549">
                  <a:moveTo>
                    <a:pt x="0" y="0"/>
                  </a:moveTo>
                  <a:lnTo>
                    <a:pt x="867549" y="0"/>
                  </a:lnTo>
                  <a:lnTo>
                    <a:pt x="867549" y="263677"/>
                  </a:lnTo>
                  <a:lnTo>
                    <a:pt x="0" y="263677"/>
                  </a:lnTo>
                  <a:close/>
                </a:path>
              </a:pathLst>
            </a:custGeom>
            <a:solidFill>
              <a:srgbClr val="F2ED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 txBox="1"/>
            <p:nvPr/>
          </p:nvSpPr>
          <p:spPr>
            <a:xfrm>
              <a:off x="0" y="-28575"/>
              <a:ext cx="867549" cy="292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5"/>
          <p:cNvGrpSpPr/>
          <p:nvPr/>
        </p:nvGrpSpPr>
        <p:grpSpPr>
          <a:xfrm rot="-5400000">
            <a:off x="7913871" y="7932618"/>
            <a:ext cx="1432407" cy="954359"/>
            <a:chOff x="0" y="0"/>
            <a:chExt cx="812800" cy="541538"/>
          </a:xfrm>
        </p:grpSpPr>
        <p:sp>
          <p:nvSpPr>
            <p:cNvPr id="220" name="Google Shape;220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DEDED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5"/>
          <p:cNvGrpSpPr/>
          <p:nvPr/>
        </p:nvGrpSpPr>
        <p:grpSpPr>
          <a:xfrm rot="-5400000">
            <a:off x="12527240" y="7733907"/>
            <a:ext cx="2028903" cy="1351781"/>
            <a:chOff x="0" y="0"/>
            <a:chExt cx="812800" cy="541538"/>
          </a:xfrm>
        </p:grpSpPr>
        <p:sp>
          <p:nvSpPr>
            <p:cNvPr id="223" name="Google Shape;223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F2ED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5"/>
          <p:cNvGrpSpPr/>
          <p:nvPr/>
        </p:nvGrpSpPr>
        <p:grpSpPr>
          <a:xfrm>
            <a:off x="5758328" y="8254566"/>
            <a:ext cx="3348927" cy="1587639"/>
            <a:chOff x="0" y="-28575"/>
            <a:chExt cx="616469" cy="292252"/>
          </a:xfrm>
        </p:grpSpPr>
        <p:sp>
          <p:nvSpPr>
            <p:cNvPr id="226" name="Google Shape;226;p5"/>
            <p:cNvSpPr/>
            <p:nvPr/>
          </p:nvSpPr>
          <p:spPr>
            <a:xfrm>
              <a:off x="0" y="0"/>
              <a:ext cx="616469" cy="263677"/>
            </a:xfrm>
            <a:custGeom>
              <a:rect b="b" l="l" r="r" t="t"/>
              <a:pathLst>
                <a:path extrusionOk="0" h="263677" w="616469">
                  <a:moveTo>
                    <a:pt x="0" y="0"/>
                  </a:moveTo>
                  <a:lnTo>
                    <a:pt x="616469" y="0"/>
                  </a:lnTo>
                  <a:lnTo>
                    <a:pt x="616469" y="263677"/>
                  </a:lnTo>
                  <a:lnTo>
                    <a:pt x="0" y="263677"/>
                  </a:lnTo>
                  <a:close/>
                </a:path>
              </a:pathLst>
            </a:custGeom>
            <a:solidFill>
              <a:srgbClr val="F2ED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 txBox="1"/>
            <p:nvPr/>
          </p:nvSpPr>
          <p:spPr>
            <a:xfrm>
              <a:off x="0" y="-28575"/>
              <a:ext cx="616469" cy="292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5"/>
          <p:cNvGrpSpPr/>
          <p:nvPr/>
        </p:nvGrpSpPr>
        <p:grpSpPr>
          <a:xfrm rot="5400000">
            <a:off x="309440" y="7733907"/>
            <a:ext cx="2028903" cy="1351781"/>
            <a:chOff x="0" y="0"/>
            <a:chExt cx="812800" cy="541538"/>
          </a:xfrm>
        </p:grpSpPr>
        <p:sp>
          <p:nvSpPr>
            <p:cNvPr id="229" name="Google Shape;229;p5"/>
            <p:cNvSpPr/>
            <p:nvPr/>
          </p:nvSpPr>
          <p:spPr>
            <a:xfrm>
              <a:off x="0" y="0"/>
              <a:ext cx="812800" cy="541538"/>
            </a:xfrm>
            <a:custGeom>
              <a:rect b="b" l="l" r="r" t="t"/>
              <a:pathLst>
                <a:path extrusionOk="0" h="541538" w="812800">
                  <a:moveTo>
                    <a:pt x="406400" y="541538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541538"/>
                  </a:lnTo>
                  <a:close/>
                </a:path>
              </a:pathLst>
            </a:custGeom>
            <a:solidFill>
              <a:srgbClr val="F2EDE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 txBox="1"/>
            <p:nvPr/>
          </p:nvSpPr>
          <p:spPr>
            <a:xfrm>
              <a:off x="127000" y="10106"/>
              <a:ext cx="558800" cy="280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5"/>
          <p:cNvSpPr/>
          <p:nvPr/>
        </p:nvSpPr>
        <p:spPr>
          <a:xfrm>
            <a:off x="1323891" y="3162426"/>
            <a:ext cx="452678" cy="707309"/>
          </a:xfrm>
          <a:custGeom>
            <a:rect b="b" l="l" r="r" t="t"/>
            <a:pathLst>
              <a:path extrusionOk="0" h="707309" w="452678">
                <a:moveTo>
                  <a:pt x="0" y="0"/>
                </a:moveTo>
                <a:lnTo>
                  <a:pt x="452678" y="0"/>
                </a:lnTo>
                <a:lnTo>
                  <a:pt x="452678" y="707309"/>
                </a:lnTo>
                <a:lnTo>
                  <a:pt x="0" y="707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13000278" y="3162426"/>
            <a:ext cx="541413" cy="707309"/>
          </a:xfrm>
          <a:custGeom>
            <a:rect b="b" l="l" r="r" t="t"/>
            <a:pathLst>
              <a:path extrusionOk="0" h="707309" w="541413">
                <a:moveTo>
                  <a:pt x="0" y="0"/>
                </a:moveTo>
                <a:lnTo>
                  <a:pt x="541413" y="0"/>
                </a:lnTo>
                <a:lnTo>
                  <a:pt x="541413" y="707309"/>
                </a:lnTo>
                <a:lnTo>
                  <a:pt x="0" y="707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1224649" y="5609285"/>
            <a:ext cx="492544" cy="707309"/>
          </a:xfrm>
          <a:custGeom>
            <a:rect b="b" l="l" r="r" t="t"/>
            <a:pathLst>
              <a:path extrusionOk="0" h="707309" w="492544">
                <a:moveTo>
                  <a:pt x="0" y="0"/>
                </a:moveTo>
                <a:lnTo>
                  <a:pt x="492544" y="0"/>
                </a:lnTo>
                <a:lnTo>
                  <a:pt x="492544" y="707309"/>
                </a:lnTo>
                <a:lnTo>
                  <a:pt x="0" y="707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13071320" y="5609285"/>
            <a:ext cx="531125" cy="707309"/>
          </a:xfrm>
          <a:custGeom>
            <a:rect b="b" l="l" r="r" t="t"/>
            <a:pathLst>
              <a:path extrusionOk="0" h="707309" w="531125">
                <a:moveTo>
                  <a:pt x="0" y="0"/>
                </a:moveTo>
                <a:lnTo>
                  <a:pt x="531125" y="0"/>
                </a:lnTo>
                <a:lnTo>
                  <a:pt x="531125" y="707309"/>
                </a:lnTo>
                <a:lnTo>
                  <a:pt x="0" y="707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1323891" y="8071979"/>
            <a:ext cx="477926" cy="686317"/>
          </a:xfrm>
          <a:custGeom>
            <a:rect b="b" l="l" r="r" t="t"/>
            <a:pathLst>
              <a:path extrusionOk="0" h="686317" w="477926">
                <a:moveTo>
                  <a:pt x="0" y="0"/>
                </a:moveTo>
                <a:lnTo>
                  <a:pt x="477926" y="0"/>
                </a:lnTo>
                <a:lnTo>
                  <a:pt x="477926" y="686317"/>
                </a:lnTo>
                <a:lnTo>
                  <a:pt x="0" y="686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13055497" y="8008703"/>
            <a:ext cx="546948" cy="802190"/>
          </a:xfrm>
          <a:custGeom>
            <a:rect b="b" l="l" r="r" t="t"/>
            <a:pathLst>
              <a:path extrusionOk="0" h="802190" w="546948">
                <a:moveTo>
                  <a:pt x="0" y="0"/>
                </a:moveTo>
                <a:lnTo>
                  <a:pt x="546948" y="0"/>
                </a:lnTo>
                <a:lnTo>
                  <a:pt x="546948" y="802190"/>
                </a:lnTo>
                <a:lnTo>
                  <a:pt x="0" y="802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05727" y="8539863"/>
            <a:ext cx="1037465" cy="117227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"/>
          <p:cNvSpPr/>
          <p:nvPr/>
        </p:nvSpPr>
        <p:spPr>
          <a:xfrm>
            <a:off x="6479642" y="6243745"/>
            <a:ext cx="1889636" cy="1060558"/>
          </a:xfrm>
          <a:custGeom>
            <a:rect b="b" l="l" r="r" t="t"/>
            <a:pathLst>
              <a:path extrusionOk="0" h="1060558" w="1889636">
                <a:moveTo>
                  <a:pt x="0" y="0"/>
                </a:moveTo>
                <a:lnTo>
                  <a:pt x="1889636" y="0"/>
                </a:lnTo>
                <a:lnTo>
                  <a:pt x="1889636" y="1060559"/>
                </a:lnTo>
                <a:lnTo>
                  <a:pt x="0" y="1060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6813997" y="3587800"/>
            <a:ext cx="1237588" cy="1237588"/>
          </a:xfrm>
          <a:custGeom>
            <a:rect b="b" l="l" r="r" t="t"/>
            <a:pathLst>
              <a:path extrusionOk="0" h="1237588" w="1237588">
                <a:moveTo>
                  <a:pt x="0" y="0"/>
                </a:moveTo>
                <a:lnTo>
                  <a:pt x="1237588" y="0"/>
                </a:lnTo>
                <a:lnTo>
                  <a:pt x="1237588" y="1237588"/>
                </a:lnTo>
                <a:lnTo>
                  <a:pt x="0" y="1237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241" name="Google Shape;241;p5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42" name="Google Shape;242;p5"/>
          <p:cNvSpPr txBox="1"/>
          <p:nvPr/>
        </p:nvSpPr>
        <p:spPr>
          <a:xfrm>
            <a:off x="14470902" y="3647874"/>
            <a:ext cx="285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Nội dung Đại hội XII</a:t>
            </a:r>
            <a:endParaRPr i="1"/>
          </a:p>
        </p:txBody>
      </p:sp>
      <p:sp>
        <p:nvSpPr>
          <p:cNvPr id="243" name="Google Shape;243;p5"/>
          <p:cNvSpPr txBox="1"/>
          <p:nvPr/>
        </p:nvSpPr>
        <p:spPr>
          <a:xfrm>
            <a:off x="1992262" y="5426887"/>
            <a:ext cx="37662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74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Thực hiện nâng cao chất lượng tăng trưởng, NSLĐ </a:t>
            </a:r>
            <a:endParaRPr i="1"/>
          </a:p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74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và tính cạnh tranh</a:t>
            </a:r>
            <a:endParaRPr i="1"/>
          </a:p>
        </p:txBody>
      </p:sp>
      <p:sp>
        <p:nvSpPr>
          <p:cNvPr id="244" name="Google Shape;244;p5"/>
          <p:cNvSpPr txBox="1"/>
          <p:nvPr/>
        </p:nvSpPr>
        <p:spPr>
          <a:xfrm>
            <a:off x="2050331" y="7864406"/>
            <a:ext cx="37584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19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Thu hút, phát huy mạnh mẽ nguồn lực và sức sáng tạo </a:t>
            </a:r>
            <a:endParaRPr i="1"/>
          </a:p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19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của nhân dân</a:t>
            </a:r>
            <a:endParaRPr i="1"/>
          </a:p>
        </p:txBody>
      </p:sp>
      <p:sp>
        <p:nvSpPr>
          <p:cNvPr id="245" name="Google Shape;245;p5"/>
          <p:cNvSpPr txBox="1"/>
          <p:nvPr/>
        </p:nvSpPr>
        <p:spPr>
          <a:xfrm>
            <a:off x="9206254" y="2969672"/>
            <a:ext cx="35604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9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Đẩy mạnh đấu tranh phòng, chống tham nhũng</a:t>
            </a:r>
            <a:endParaRPr i="1"/>
          </a:p>
        </p:txBody>
      </p:sp>
      <p:sp>
        <p:nvSpPr>
          <p:cNvPr id="246" name="Google Shape;246;p5"/>
          <p:cNvSpPr txBox="1"/>
          <p:nvPr/>
        </p:nvSpPr>
        <p:spPr>
          <a:xfrm>
            <a:off x="9107255" y="5283774"/>
            <a:ext cx="37584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64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Kiên trì bảo vệ Tổ quốc, </a:t>
            </a:r>
            <a:endParaRPr i="1"/>
          </a:p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64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giữ môi trường hòa bình,</a:t>
            </a:r>
            <a:endParaRPr i="1"/>
          </a:p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64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 ổn định để phát triển </a:t>
            </a:r>
            <a:endParaRPr i="1"/>
          </a:p>
        </p:txBody>
      </p:sp>
      <p:sp>
        <p:nvSpPr>
          <p:cNvPr id="247" name="Google Shape;247;p5"/>
          <p:cNvSpPr txBox="1"/>
          <p:nvPr/>
        </p:nvSpPr>
        <p:spPr>
          <a:xfrm>
            <a:off x="9158635" y="7723922"/>
            <a:ext cx="35604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303030"/>
                </a:solidFill>
                <a:latin typeface="Vollkorn"/>
                <a:ea typeface="Vollkorn"/>
                <a:cs typeface="Vollkorn"/>
                <a:sym typeface="Vollkorn"/>
              </a:rPr>
              <a:t>Phát huy nhân tố con người trong mọi lĩnh vực của đời sống xã hội</a:t>
            </a:r>
            <a:endParaRPr i="1"/>
          </a:p>
        </p:txBody>
      </p:sp>
      <p:grpSp>
        <p:nvGrpSpPr>
          <p:cNvPr id="248" name="Google Shape;248;p5"/>
          <p:cNvGrpSpPr/>
          <p:nvPr/>
        </p:nvGrpSpPr>
        <p:grpSpPr>
          <a:xfrm>
            <a:off x="14719895" y="4315432"/>
            <a:ext cx="2358568" cy="4764785"/>
            <a:chOff x="0" y="0"/>
            <a:chExt cx="3144758" cy="6353047"/>
          </a:xfrm>
        </p:grpSpPr>
        <p:sp>
          <p:nvSpPr>
            <p:cNvPr id="249" name="Google Shape;249;p5"/>
            <p:cNvSpPr/>
            <p:nvPr/>
          </p:nvSpPr>
          <p:spPr>
            <a:xfrm rot="5400000">
              <a:off x="-1604144" y="1604144"/>
              <a:ext cx="6353047" cy="3144758"/>
            </a:xfrm>
            <a:custGeom>
              <a:rect b="b" l="l" r="r" t="t"/>
              <a:pathLst>
                <a:path extrusionOk="0" h="3144758" w="6353047">
                  <a:moveTo>
                    <a:pt x="0" y="0"/>
                  </a:moveTo>
                  <a:lnTo>
                    <a:pt x="6353047" y="0"/>
                  </a:lnTo>
                  <a:lnTo>
                    <a:pt x="6353047" y="3144759"/>
                  </a:lnTo>
                  <a:lnTo>
                    <a:pt x="0" y="31447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5"/>
            <p:cNvSpPr txBox="1"/>
            <p:nvPr/>
          </p:nvSpPr>
          <p:spPr>
            <a:xfrm>
              <a:off x="457894" y="67927"/>
              <a:ext cx="2229000" cy="61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451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6 nhiệm vụ </a:t>
              </a:r>
              <a:endParaRPr i="1"/>
            </a:p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451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trọng tâm</a:t>
              </a:r>
              <a:endParaRPr i="1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6"/>
          <p:cNvGrpSpPr/>
          <p:nvPr/>
        </p:nvGrpSpPr>
        <p:grpSpPr>
          <a:xfrm>
            <a:off x="678471" y="1894260"/>
            <a:ext cx="3537144" cy="1423701"/>
            <a:chOff x="0" y="0"/>
            <a:chExt cx="4716192" cy="1898268"/>
          </a:xfrm>
        </p:grpSpPr>
        <p:sp>
          <p:nvSpPr>
            <p:cNvPr id="258" name="Google Shape;258;p6"/>
            <p:cNvSpPr/>
            <p:nvPr/>
          </p:nvSpPr>
          <p:spPr>
            <a:xfrm flipH="1"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4716192" y="0"/>
                  </a:moveTo>
                  <a:lnTo>
                    <a:pt x="0" y="0"/>
                  </a:lnTo>
                  <a:lnTo>
                    <a:pt x="0" y="1898268"/>
                  </a:lnTo>
                  <a:lnTo>
                    <a:pt x="4716192" y="1898268"/>
                  </a:lnTo>
                  <a:lnTo>
                    <a:pt x="47161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"/>
            <p:cNvSpPr txBox="1"/>
            <p:nvPr/>
          </p:nvSpPr>
          <p:spPr>
            <a:xfrm>
              <a:off x="2526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sp>
        <p:nvSpPr>
          <p:cNvPr id="260" name="Google Shape;260;p6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261" name="Google Shape;261;p6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262" name="Google Shape;262;p6"/>
          <p:cNvSpPr txBox="1"/>
          <p:nvPr/>
        </p:nvSpPr>
        <p:spPr>
          <a:xfrm>
            <a:off x="595375" y="3346535"/>
            <a:ext cx="37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XII</a:t>
            </a:r>
            <a:endParaRPr i="1" sz="1300"/>
          </a:p>
        </p:txBody>
      </p:sp>
      <p:grpSp>
        <p:nvGrpSpPr>
          <p:cNvPr id="263" name="Google Shape;263;p6"/>
          <p:cNvGrpSpPr/>
          <p:nvPr/>
        </p:nvGrpSpPr>
        <p:grpSpPr>
          <a:xfrm>
            <a:off x="3067255" y="4063232"/>
            <a:ext cx="2290409" cy="2163607"/>
            <a:chOff x="0" y="-57150"/>
            <a:chExt cx="1041587" cy="983923"/>
          </a:xfrm>
        </p:grpSpPr>
        <p:sp>
          <p:nvSpPr>
            <p:cNvPr id="264" name="Google Shape;264;p6"/>
            <p:cNvSpPr/>
            <p:nvPr/>
          </p:nvSpPr>
          <p:spPr>
            <a:xfrm>
              <a:off x="0" y="0"/>
              <a:ext cx="1041587" cy="926773"/>
            </a:xfrm>
            <a:custGeom>
              <a:rect b="b" l="l" r="r" t="t"/>
              <a:pathLst>
                <a:path extrusionOk="0" h="926773" w="1041587">
                  <a:moveTo>
                    <a:pt x="99104" y="0"/>
                  </a:moveTo>
                  <a:lnTo>
                    <a:pt x="942483" y="0"/>
                  </a:lnTo>
                  <a:cubicBezTo>
                    <a:pt x="968767" y="0"/>
                    <a:pt x="993975" y="10441"/>
                    <a:pt x="1012560" y="29027"/>
                  </a:cubicBezTo>
                  <a:cubicBezTo>
                    <a:pt x="1031146" y="47613"/>
                    <a:pt x="1041587" y="72820"/>
                    <a:pt x="1041587" y="99104"/>
                  </a:cubicBezTo>
                  <a:lnTo>
                    <a:pt x="1041587" y="827668"/>
                  </a:lnTo>
                  <a:cubicBezTo>
                    <a:pt x="1041587" y="853953"/>
                    <a:pt x="1031146" y="879160"/>
                    <a:pt x="1012560" y="897746"/>
                  </a:cubicBezTo>
                  <a:cubicBezTo>
                    <a:pt x="993975" y="916331"/>
                    <a:pt x="968767" y="926773"/>
                    <a:pt x="942483" y="926773"/>
                  </a:cubicBezTo>
                  <a:lnTo>
                    <a:pt x="99104" y="926773"/>
                  </a:lnTo>
                  <a:cubicBezTo>
                    <a:pt x="72820" y="926773"/>
                    <a:pt x="47613" y="916331"/>
                    <a:pt x="29027" y="897746"/>
                  </a:cubicBezTo>
                  <a:cubicBezTo>
                    <a:pt x="10441" y="879160"/>
                    <a:pt x="0" y="853953"/>
                    <a:pt x="0" y="827668"/>
                  </a:cubicBezTo>
                  <a:lnTo>
                    <a:pt x="0" y="99104"/>
                  </a:lnTo>
                  <a:cubicBezTo>
                    <a:pt x="0" y="72820"/>
                    <a:pt x="10441" y="47613"/>
                    <a:pt x="29027" y="29027"/>
                  </a:cubicBezTo>
                  <a:cubicBezTo>
                    <a:pt x="47613" y="10441"/>
                    <a:pt x="72820" y="0"/>
                    <a:pt x="99104" y="0"/>
                  </a:cubicBezTo>
                  <a:close/>
                </a:path>
              </a:pathLst>
            </a:custGeom>
            <a:solidFill>
              <a:srgbClr val="FEF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"/>
            <p:cNvSpPr txBox="1"/>
            <p:nvPr/>
          </p:nvSpPr>
          <p:spPr>
            <a:xfrm>
              <a:off x="0" y="-57150"/>
              <a:ext cx="1041587" cy="9839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00" lIns="47600" spcFirstLastPara="1" rIns="47600" wrap="square" tIns="476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Trung ương 6 khóa XII </a:t>
              </a:r>
              <a:endParaRPr i="1"/>
            </a:p>
          </p:txBody>
        </p:sp>
      </p:grpSp>
      <p:grpSp>
        <p:nvGrpSpPr>
          <p:cNvPr id="266" name="Google Shape;266;p6"/>
          <p:cNvGrpSpPr/>
          <p:nvPr/>
        </p:nvGrpSpPr>
        <p:grpSpPr>
          <a:xfrm>
            <a:off x="6447234" y="4340197"/>
            <a:ext cx="3826056" cy="1735346"/>
            <a:chOff x="0" y="0"/>
            <a:chExt cx="1285839" cy="583205"/>
          </a:xfrm>
        </p:grpSpPr>
        <p:sp>
          <p:nvSpPr>
            <p:cNvPr id="267" name="Google Shape;267;p6"/>
            <p:cNvSpPr/>
            <p:nvPr/>
          </p:nvSpPr>
          <p:spPr>
            <a:xfrm>
              <a:off x="0" y="0"/>
              <a:ext cx="1285839" cy="583205"/>
            </a:xfrm>
            <a:custGeom>
              <a:rect b="b" l="l" r="r" t="t"/>
              <a:pathLst>
                <a:path extrusionOk="0" h="583205" w="1285839">
                  <a:moveTo>
                    <a:pt x="1082639" y="0"/>
                  </a:moveTo>
                  <a:cubicBezTo>
                    <a:pt x="1194863" y="0"/>
                    <a:pt x="1285839" y="130555"/>
                    <a:pt x="1285839" y="291603"/>
                  </a:cubicBezTo>
                  <a:cubicBezTo>
                    <a:pt x="1285839" y="452650"/>
                    <a:pt x="1194863" y="583205"/>
                    <a:pt x="1082639" y="583205"/>
                  </a:cubicBezTo>
                  <a:lnTo>
                    <a:pt x="203200" y="583205"/>
                  </a:lnTo>
                  <a:cubicBezTo>
                    <a:pt x="90976" y="583205"/>
                    <a:pt x="0" y="452650"/>
                    <a:pt x="0" y="291603"/>
                  </a:cubicBezTo>
                  <a:cubicBezTo>
                    <a:pt x="0" y="13055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 txBox="1"/>
            <p:nvPr/>
          </p:nvSpPr>
          <p:spPr>
            <a:xfrm>
              <a:off x="0" y="19050"/>
              <a:ext cx="1285839" cy="5641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00" lIns="47600" spcFirstLastPara="1" rIns="47600" wrap="square" tIns="47600">
              <a:noAutofit/>
            </a:bodyPr>
            <a:lstStyle/>
            <a:p>
              <a:pPr indent="0" lvl="0" marL="0" marR="0" rtl="0" algn="ctr">
                <a:lnSpc>
                  <a:spcPct val="108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05-NQ/TW (1/11/2016)</a:t>
              </a:r>
              <a:endParaRPr i="1"/>
            </a:p>
          </p:txBody>
        </p:sp>
      </p:grpSp>
      <p:cxnSp>
        <p:nvCxnSpPr>
          <p:cNvPr id="269" name="Google Shape;269;p6"/>
          <p:cNvCxnSpPr/>
          <p:nvPr/>
        </p:nvCxnSpPr>
        <p:spPr>
          <a:xfrm>
            <a:off x="5357664" y="5207871"/>
            <a:ext cx="108957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0" name="Google Shape;270;p6"/>
          <p:cNvCxnSpPr/>
          <p:nvPr/>
        </p:nvCxnSpPr>
        <p:spPr>
          <a:xfrm flipH="1" rot="10800000">
            <a:off x="10273290" y="5195845"/>
            <a:ext cx="1964822" cy="12026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71" name="Google Shape;271;p6"/>
          <p:cNvGrpSpPr/>
          <p:nvPr/>
        </p:nvGrpSpPr>
        <p:grpSpPr>
          <a:xfrm>
            <a:off x="3204330" y="7140942"/>
            <a:ext cx="2555717" cy="2555717"/>
            <a:chOff x="0" y="0"/>
            <a:chExt cx="812800" cy="812800"/>
          </a:xfrm>
        </p:grpSpPr>
        <p:sp>
          <p:nvSpPr>
            <p:cNvPr id="272" name="Google Shape;272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00" lIns="47600" spcFirstLastPara="1" rIns="47600" wrap="square" tIns="476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Cải thiện môi trường đầu tư, khởi nghiệp, trọng dụng nhân tài ...</a:t>
              </a:r>
              <a:endParaRPr i="1"/>
            </a:p>
          </p:txBody>
        </p:sp>
      </p:grpSp>
      <p:grpSp>
        <p:nvGrpSpPr>
          <p:cNvPr id="274" name="Google Shape;274;p6"/>
          <p:cNvGrpSpPr/>
          <p:nvPr/>
        </p:nvGrpSpPr>
        <p:grpSpPr>
          <a:xfrm>
            <a:off x="678471" y="7318714"/>
            <a:ext cx="2867111" cy="2055303"/>
            <a:chOff x="0" y="-47625"/>
            <a:chExt cx="934747" cy="670078"/>
          </a:xfrm>
        </p:grpSpPr>
        <p:sp>
          <p:nvSpPr>
            <p:cNvPr id="275" name="Google Shape;275;p6"/>
            <p:cNvSpPr/>
            <p:nvPr/>
          </p:nvSpPr>
          <p:spPr>
            <a:xfrm>
              <a:off x="0" y="0"/>
              <a:ext cx="934747" cy="622453"/>
            </a:xfrm>
            <a:custGeom>
              <a:rect b="b" l="l" r="r" t="t"/>
              <a:pathLst>
                <a:path extrusionOk="0" h="622453" w="934747">
                  <a:moveTo>
                    <a:pt x="0" y="0"/>
                  </a:moveTo>
                  <a:lnTo>
                    <a:pt x="731547" y="0"/>
                  </a:lnTo>
                  <a:lnTo>
                    <a:pt x="934747" y="311227"/>
                  </a:lnTo>
                  <a:lnTo>
                    <a:pt x="731547" y="622453"/>
                  </a:lnTo>
                  <a:lnTo>
                    <a:pt x="0" y="622453"/>
                  </a:lnTo>
                  <a:lnTo>
                    <a:pt x="203200" y="311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F6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 txBox="1"/>
            <p:nvPr/>
          </p:nvSpPr>
          <p:spPr>
            <a:xfrm>
              <a:off x="177800" y="-47625"/>
              <a:ext cx="680747" cy="670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00" lIns="47600" spcFirstLastPara="1" rIns="47600" wrap="square" tIns="476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Hoàn thiện thể chế KTTT định hướng XHCN</a:t>
              </a:r>
              <a:endParaRPr i="1"/>
            </a:p>
          </p:txBody>
        </p:sp>
      </p:grpSp>
      <p:sp>
        <p:nvSpPr>
          <p:cNvPr id="277" name="Google Shape;277;p6"/>
          <p:cNvSpPr txBox="1"/>
          <p:nvPr/>
        </p:nvSpPr>
        <p:spPr>
          <a:xfrm>
            <a:off x="12238112" y="4278046"/>
            <a:ext cx="51312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3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Một số chủ trương, chính sách lớn nhằm tiếp tục đổi mới mô hình tăng trưởng, nâng cao chất lượng tăng trưởng, NSLĐ, sức cạnh tranh của nền kinh tế </a:t>
            </a:r>
            <a:endParaRPr i="1"/>
          </a:p>
        </p:txBody>
      </p:sp>
      <p:grpSp>
        <p:nvGrpSpPr>
          <p:cNvPr id="278" name="Google Shape;278;p6"/>
          <p:cNvGrpSpPr/>
          <p:nvPr/>
        </p:nvGrpSpPr>
        <p:grpSpPr>
          <a:xfrm>
            <a:off x="8915578" y="7141546"/>
            <a:ext cx="2555717" cy="2555717"/>
            <a:chOff x="0" y="0"/>
            <a:chExt cx="812800" cy="812800"/>
          </a:xfrm>
        </p:grpSpPr>
        <p:sp>
          <p:nvSpPr>
            <p:cNvPr id="279" name="Google Shape;279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00" lIns="47600" spcFirstLastPara="1" rIns="47600" wrap="square" tIns="476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1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Gắn với nông thôn mới, nâng cao hiệu quả kinh tế, xã hội</a:t>
              </a:r>
              <a:endParaRPr i="1"/>
            </a:p>
          </p:txBody>
        </p:sp>
      </p:grpSp>
      <p:grpSp>
        <p:nvGrpSpPr>
          <p:cNvPr id="281" name="Google Shape;281;p6"/>
          <p:cNvGrpSpPr/>
          <p:nvPr/>
        </p:nvGrpSpPr>
        <p:grpSpPr>
          <a:xfrm>
            <a:off x="6093796" y="7335094"/>
            <a:ext cx="3150291" cy="2055303"/>
            <a:chOff x="0" y="-47625"/>
            <a:chExt cx="1027071" cy="670078"/>
          </a:xfrm>
        </p:grpSpPr>
        <p:sp>
          <p:nvSpPr>
            <p:cNvPr id="282" name="Google Shape;282;p6"/>
            <p:cNvSpPr/>
            <p:nvPr/>
          </p:nvSpPr>
          <p:spPr>
            <a:xfrm>
              <a:off x="0" y="0"/>
              <a:ext cx="1027071" cy="622453"/>
            </a:xfrm>
            <a:custGeom>
              <a:rect b="b" l="l" r="r" t="t"/>
              <a:pathLst>
                <a:path extrusionOk="0" h="622453" w="1027071">
                  <a:moveTo>
                    <a:pt x="0" y="0"/>
                  </a:moveTo>
                  <a:lnTo>
                    <a:pt x="823871" y="0"/>
                  </a:lnTo>
                  <a:lnTo>
                    <a:pt x="1027071" y="311227"/>
                  </a:lnTo>
                  <a:lnTo>
                    <a:pt x="823871" y="622453"/>
                  </a:lnTo>
                  <a:lnTo>
                    <a:pt x="0" y="622453"/>
                  </a:lnTo>
                  <a:lnTo>
                    <a:pt x="203200" y="311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F6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 txBox="1"/>
            <p:nvPr/>
          </p:nvSpPr>
          <p:spPr>
            <a:xfrm>
              <a:off x="177800" y="-47625"/>
              <a:ext cx="773071" cy="670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00" lIns="47600" spcFirstLastPara="1" rIns="47600" wrap="square" tIns="47600">
              <a:no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7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Cơ cấu lại nông nghiệp, đầu tư công, DNNN, </a:t>
              </a:r>
              <a:endParaRPr i="1"/>
            </a:p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7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Tổ chức tín dụng, </a:t>
              </a:r>
              <a:endParaRPr i="1"/>
            </a:p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7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NSNN nợ công</a:t>
              </a:r>
              <a:endParaRPr i="1"/>
            </a:p>
          </p:txBody>
        </p:sp>
      </p:grpSp>
      <p:grpSp>
        <p:nvGrpSpPr>
          <p:cNvPr id="284" name="Google Shape;284;p6"/>
          <p:cNvGrpSpPr/>
          <p:nvPr/>
        </p:nvGrpSpPr>
        <p:grpSpPr>
          <a:xfrm>
            <a:off x="14703583" y="7157926"/>
            <a:ext cx="2555717" cy="2555717"/>
            <a:chOff x="0" y="0"/>
            <a:chExt cx="812800" cy="812800"/>
          </a:xfrm>
        </p:grpSpPr>
        <p:sp>
          <p:nvSpPr>
            <p:cNvPr id="285" name="Google Shape;285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00" lIns="47600" spcFirstLastPara="1" rIns="47600" wrap="square" tIns="476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Phát huy tiềm năng, lợi thế mọi ngành, lĩnh vực, mọi địa phương và cả nước</a:t>
              </a:r>
              <a:endParaRPr i="1"/>
            </a:p>
          </p:txBody>
        </p:sp>
      </p:grpSp>
      <p:grpSp>
        <p:nvGrpSpPr>
          <p:cNvPr id="287" name="Google Shape;287;p6"/>
          <p:cNvGrpSpPr/>
          <p:nvPr/>
        </p:nvGrpSpPr>
        <p:grpSpPr>
          <a:xfrm>
            <a:off x="11805044" y="7352078"/>
            <a:ext cx="3150291" cy="2055303"/>
            <a:chOff x="0" y="-47625"/>
            <a:chExt cx="1027071" cy="670078"/>
          </a:xfrm>
        </p:grpSpPr>
        <p:sp>
          <p:nvSpPr>
            <p:cNvPr id="288" name="Google Shape;288;p6"/>
            <p:cNvSpPr/>
            <p:nvPr/>
          </p:nvSpPr>
          <p:spPr>
            <a:xfrm>
              <a:off x="0" y="0"/>
              <a:ext cx="1027071" cy="622453"/>
            </a:xfrm>
            <a:custGeom>
              <a:rect b="b" l="l" r="r" t="t"/>
              <a:pathLst>
                <a:path extrusionOk="0" h="622453" w="1027071">
                  <a:moveTo>
                    <a:pt x="0" y="0"/>
                  </a:moveTo>
                  <a:lnTo>
                    <a:pt x="823871" y="0"/>
                  </a:lnTo>
                  <a:lnTo>
                    <a:pt x="1027071" y="311227"/>
                  </a:lnTo>
                  <a:lnTo>
                    <a:pt x="823871" y="622453"/>
                  </a:lnTo>
                  <a:lnTo>
                    <a:pt x="0" y="622453"/>
                  </a:lnTo>
                  <a:lnTo>
                    <a:pt x="203200" y="311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F6A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 txBox="1"/>
            <p:nvPr/>
          </p:nvSpPr>
          <p:spPr>
            <a:xfrm>
              <a:off x="177800" y="-47625"/>
              <a:ext cx="773071" cy="670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00" lIns="47600" spcFirstLastPara="1" rIns="47600" wrap="square" tIns="476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Nâng cao chất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 lượng tăng trưởng, NSLĐ, sức cạnh tranh là trọng yếu</a:t>
              </a:r>
              <a:endParaRPr i="1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7"/>
          <p:cNvGrpSpPr/>
          <p:nvPr/>
        </p:nvGrpSpPr>
        <p:grpSpPr>
          <a:xfrm>
            <a:off x="678471" y="1894260"/>
            <a:ext cx="3537144" cy="1423701"/>
            <a:chOff x="0" y="0"/>
            <a:chExt cx="4716192" cy="1898268"/>
          </a:xfrm>
        </p:grpSpPr>
        <p:sp>
          <p:nvSpPr>
            <p:cNvPr id="297" name="Google Shape;297;p7"/>
            <p:cNvSpPr/>
            <p:nvPr/>
          </p:nvSpPr>
          <p:spPr>
            <a:xfrm flipH="1"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4716192" y="0"/>
                  </a:moveTo>
                  <a:lnTo>
                    <a:pt x="0" y="0"/>
                  </a:lnTo>
                  <a:lnTo>
                    <a:pt x="0" y="1898268"/>
                  </a:lnTo>
                  <a:lnTo>
                    <a:pt x="4716192" y="1898268"/>
                  </a:lnTo>
                  <a:lnTo>
                    <a:pt x="47161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7"/>
            <p:cNvSpPr txBox="1"/>
            <p:nvPr/>
          </p:nvSpPr>
          <p:spPr>
            <a:xfrm>
              <a:off x="2526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sp>
        <p:nvSpPr>
          <p:cNvPr id="299" name="Google Shape;299;p7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00" name="Google Shape;300;p7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301" name="Google Shape;301;p7"/>
          <p:cNvSpPr txBox="1"/>
          <p:nvPr/>
        </p:nvSpPr>
        <p:spPr>
          <a:xfrm>
            <a:off x="595375" y="3346535"/>
            <a:ext cx="37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XII</a:t>
            </a:r>
            <a:endParaRPr i="1" sz="1300"/>
          </a:p>
        </p:txBody>
      </p:sp>
      <p:grpSp>
        <p:nvGrpSpPr>
          <p:cNvPr id="302" name="Google Shape;302;p7"/>
          <p:cNvGrpSpPr/>
          <p:nvPr/>
        </p:nvGrpSpPr>
        <p:grpSpPr>
          <a:xfrm>
            <a:off x="2009930" y="3885571"/>
            <a:ext cx="2205685" cy="2360772"/>
            <a:chOff x="0" y="-57150"/>
            <a:chExt cx="812800" cy="869950"/>
          </a:xfrm>
        </p:grpSpPr>
        <p:sp>
          <p:nvSpPr>
            <p:cNvPr id="303" name="Google Shape;303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EF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4 khóa XII </a:t>
              </a:r>
              <a:endParaRPr i="1"/>
            </a:p>
          </p:txBody>
        </p:sp>
      </p:grpSp>
      <p:grpSp>
        <p:nvGrpSpPr>
          <p:cNvPr id="305" name="Google Shape;305;p7"/>
          <p:cNvGrpSpPr/>
          <p:nvPr/>
        </p:nvGrpSpPr>
        <p:grpSpPr>
          <a:xfrm>
            <a:off x="6908898" y="3248411"/>
            <a:ext cx="3753042" cy="3790178"/>
            <a:chOff x="0" y="0"/>
            <a:chExt cx="812800" cy="820843"/>
          </a:xfrm>
        </p:grpSpPr>
        <p:sp>
          <p:nvSpPr>
            <p:cNvPr id="306" name="Google Shape;306;p7"/>
            <p:cNvSpPr/>
            <p:nvPr/>
          </p:nvSpPr>
          <p:spPr>
            <a:xfrm>
              <a:off x="0" y="0"/>
              <a:ext cx="812800" cy="820843"/>
            </a:xfrm>
            <a:custGeom>
              <a:rect b="b" l="l" r="r" t="t"/>
              <a:pathLst>
                <a:path extrusionOk="0" h="820843" w="812800">
                  <a:moveTo>
                    <a:pt x="406400" y="0"/>
                  </a:moveTo>
                  <a:cubicBezTo>
                    <a:pt x="181951" y="0"/>
                    <a:pt x="0" y="183752"/>
                    <a:pt x="0" y="410421"/>
                  </a:cubicBezTo>
                  <a:cubicBezTo>
                    <a:pt x="0" y="637091"/>
                    <a:pt x="181951" y="820843"/>
                    <a:pt x="406400" y="820843"/>
                  </a:cubicBezTo>
                  <a:cubicBezTo>
                    <a:pt x="630849" y="820843"/>
                    <a:pt x="812800" y="637091"/>
                    <a:pt x="812800" y="410421"/>
                  </a:cubicBezTo>
                  <a:cubicBezTo>
                    <a:pt x="812800" y="1837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7"/>
            <p:cNvSpPr txBox="1"/>
            <p:nvPr/>
          </p:nvSpPr>
          <p:spPr>
            <a:xfrm>
              <a:off x="76200" y="29329"/>
              <a:ext cx="660400" cy="714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"Thực hiện hiệu quả </a:t>
              </a:r>
              <a:endParaRPr i="1" sz="1200"/>
            </a:p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tiến trình hội nhập kinh tế quốc tế, giữ vững ổn định chính trị xã hội trong </a:t>
              </a:r>
              <a:endParaRPr i="1" sz="1200"/>
            </a:p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bối cảnh tham gia các</a:t>
              </a:r>
              <a:endParaRPr i="1" sz="1200"/>
            </a:p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hiệp định thương mại</a:t>
              </a:r>
              <a:endParaRPr i="1" sz="1200"/>
            </a:p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tư do thế hệ mới"</a:t>
              </a:r>
              <a:endParaRPr i="1" sz="1200"/>
            </a:p>
          </p:txBody>
        </p:sp>
      </p:grpSp>
      <p:cxnSp>
        <p:nvCxnSpPr>
          <p:cNvPr id="308" name="Google Shape;308;p7"/>
          <p:cNvCxnSpPr/>
          <p:nvPr/>
        </p:nvCxnSpPr>
        <p:spPr>
          <a:xfrm>
            <a:off x="4215615" y="5143500"/>
            <a:ext cx="2693283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9" name="Google Shape;309;p7"/>
          <p:cNvCxnSpPr/>
          <p:nvPr/>
        </p:nvCxnSpPr>
        <p:spPr>
          <a:xfrm>
            <a:off x="10661939" y="5143500"/>
            <a:ext cx="2089078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310" name="Google Shape;310;p7"/>
          <p:cNvGrpSpPr/>
          <p:nvPr/>
        </p:nvGrpSpPr>
        <p:grpSpPr>
          <a:xfrm>
            <a:off x="5764939" y="6990256"/>
            <a:ext cx="2287918" cy="2421976"/>
            <a:chOff x="0" y="-47625"/>
            <a:chExt cx="812800" cy="860425"/>
          </a:xfrm>
        </p:grpSpPr>
        <p:sp>
          <p:nvSpPr>
            <p:cNvPr id="311" name="Google Shape;31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72575" y="0"/>
                  </a:moveTo>
                  <a:lnTo>
                    <a:pt x="640225" y="0"/>
                  </a:lnTo>
                  <a:cubicBezTo>
                    <a:pt x="685995" y="0"/>
                    <a:pt x="729890" y="18182"/>
                    <a:pt x="762254" y="50546"/>
                  </a:cubicBezTo>
                  <a:cubicBezTo>
                    <a:pt x="794618" y="82910"/>
                    <a:pt x="812800" y="126805"/>
                    <a:pt x="812800" y="172575"/>
                  </a:cubicBezTo>
                  <a:lnTo>
                    <a:pt x="812800" y="640225"/>
                  </a:lnTo>
                  <a:cubicBezTo>
                    <a:pt x="812800" y="685995"/>
                    <a:pt x="794618" y="729890"/>
                    <a:pt x="762254" y="762254"/>
                  </a:cubicBezTo>
                  <a:cubicBezTo>
                    <a:pt x="729890" y="794618"/>
                    <a:pt x="685995" y="812800"/>
                    <a:pt x="640225" y="812800"/>
                  </a:cubicBezTo>
                  <a:lnTo>
                    <a:pt x="172575" y="812800"/>
                  </a:lnTo>
                  <a:cubicBezTo>
                    <a:pt x="126805" y="812800"/>
                    <a:pt x="82910" y="794618"/>
                    <a:pt x="50546" y="762254"/>
                  </a:cubicBezTo>
                  <a:cubicBezTo>
                    <a:pt x="18182" y="729890"/>
                    <a:pt x="0" y="685995"/>
                    <a:pt x="0" y="640225"/>
                  </a:cubicBezTo>
                  <a:lnTo>
                    <a:pt x="0" y="172575"/>
                  </a:lnTo>
                  <a:cubicBezTo>
                    <a:pt x="0" y="126805"/>
                    <a:pt x="18182" y="82910"/>
                    <a:pt x="50546" y="50546"/>
                  </a:cubicBezTo>
                  <a:cubicBezTo>
                    <a:pt x="82910" y="18182"/>
                    <a:pt x="126805" y="0"/>
                    <a:pt x="172575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Hội nhập các lĩnh vực khác phải tạo điều kiện cho hội nhập về kinh tế </a:t>
              </a:r>
              <a:endParaRPr i="1"/>
            </a:p>
          </p:txBody>
        </p:sp>
      </p:grpSp>
      <p:grpSp>
        <p:nvGrpSpPr>
          <p:cNvPr id="313" name="Google Shape;313;p7"/>
          <p:cNvGrpSpPr/>
          <p:nvPr/>
        </p:nvGrpSpPr>
        <p:grpSpPr>
          <a:xfrm>
            <a:off x="9517980" y="6990256"/>
            <a:ext cx="2287918" cy="2421976"/>
            <a:chOff x="0" y="-47625"/>
            <a:chExt cx="812800" cy="860425"/>
          </a:xfrm>
        </p:grpSpPr>
        <p:sp>
          <p:nvSpPr>
            <p:cNvPr id="314" name="Google Shape;31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72575" y="0"/>
                  </a:moveTo>
                  <a:lnTo>
                    <a:pt x="640225" y="0"/>
                  </a:lnTo>
                  <a:cubicBezTo>
                    <a:pt x="685995" y="0"/>
                    <a:pt x="729890" y="18182"/>
                    <a:pt x="762254" y="50546"/>
                  </a:cubicBezTo>
                  <a:cubicBezTo>
                    <a:pt x="794618" y="82910"/>
                    <a:pt x="812800" y="126805"/>
                    <a:pt x="812800" y="172575"/>
                  </a:cubicBezTo>
                  <a:lnTo>
                    <a:pt x="812800" y="640225"/>
                  </a:lnTo>
                  <a:cubicBezTo>
                    <a:pt x="812800" y="685995"/>
                    <a:pt x="794618" y="729890"/>
                    <a:pt x="762254" y="762254"/>
                  </a:cubicBezTo>
                  <a:cubicBezTo>
                    <a:pt x="729890" y="794618"/>
                    <a:pt x="685995" y="812800"/>
                    <a:pt x="640225" y="812800"/>
                  </a:cubicBezTo>
                  <a:lnTo>
                    <a:pt x="172575" y="812800"/>
                  </a:lnTo>
                  <a:cubicBezTo>
                    <a:pt x="126805" y="812800"/>
                    <a:pt x="82910" y="794618"/>
                    <a:pt x="50546" y="762254"/>
                  </a:cubicBezTo>
                  <a:cubicBezTo>
                    <a:pt x="18182" y="729890"/>
                    <a:pt x="0" y="685995"/>
                    <a:pt x="0" y="640225"/>
                  </a:cubicBezTo>
                  <a:lnTo>
                    <a:pt x="0" y="172575"/>
                  </a:lnTo>
                  <a:cubicBezTo>
                    <a:pt x="0" y="126805"/>
                    <a:pt x="18182" y="82910"/>
                    <a:pt x="50546" y="50546"/>
                  </a:cubicBezTo>
                  <a:cubicBezTo>
                    <a:pt x="82910" y="18182"/>
                    <a:pt x="126805" y="0"/>
                    <a:pt x="172575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99">
                  <a:solidFill>
                    <a:srgbClr val="000000"/>
                  </a:solidFill>
                  <a:latin typeface="Vollkorn SemiBold"/>
                  <a:ea typeface="Vollkorn SemiBold"/>
                  <a:cs typeface="Vollkorn SemiBold"/>
                  <a:sym typeface="Vollkorn SemiBold"/>
                </a:rPr>
                <a:t>Hội nhập là sự nghiệp của toàn dân, mọi thành phần kinh tế </a:t>
              </a:r>
              <a:endParaRPr i="1"/>
            </a:p>
          </p:txBody>
        </p:sp>
      </p:grpSp>
      <p:sp>
        <p:nvSpPr>
          <p:cNvPr id="316" name="Google Shape;316;p7"/>
          <p:cNvSpPr/>
          <p:nvPr/>
        </p:nvSpPr>
        <p:spPr>
          <a:xfrm>
            <a:off x="8359102" y="7816493"/>
            <a:ext cx="852633" cy="903561"/>
          </a:xfrm>
          <a:custGeom>
            <a:rect b="b" l="l" r="r" t="t"/>
            <a:pathLst>
              <a:path extrusionOk="0" h="903561" w="852633">
                <a:moveTo>
                  <a:pt x="0" y="0"/>
                </a:moveTo>
                <a:lnTo>
                  <a:pt x="852633" y="0"/>
                </a:lnTo>
                <a:lnTo>
                  <a:pt x="852633" y="903561"/>
                </a:lnTo>
                <a:lnTo>
                  <a:pt x="0" y="90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 txBox="1"/>
          <p:nvPr/>
        </p:nvSpPr>
        <p:spPr>
          <a:xfrm>
            <a:off x="12751017" y="4017474"/>
            <a:ext cx="45084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Kiên định độc lập, tự chủ, </a:t>
            </a:r>
            <a:endParaRPr i="1"/>
          </a:p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tích cực chủ động hội nhập </a:t>
            </a:r>
            <a:endParaRPr i="1"/>
          </a:p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kinh tế quốc tế</a:t>
            </a:r>
            <a:endParaRPr i="1"/>
          </a:p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"Lợi ích quốc gia - dân tộc </a:t>
            </a:r>
            <a:endParaRPr i="1"/>
          </a:p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 trên hết"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8"/>
          <p:cNvGrpSpPr/>
          <p:nvPr/>
        </p:nvGrpSpPr>
        <p:grpSpPr>
          <a:xfrm>
            <a:off x="678471" y="1894260"/>
            <a:ext cx="3537144" cy="1423701"/>
            <a:chOff x="0" y="0"/>
            <a:chExt cx="4716192" cy="1898268"/>
          </a:xfrm>
        </p:grpSpPr>
        <p:sp>
          <p:nvSpPr>
            <p:cNvPr id="325" name="Google Shape;325;p8"/>
            <p:cNvSpPr/>
            <p:nvPr/>
          </p:nvSpPr>
          <p:spPr>
            <a:xfrm flipH="1"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4716192" y="0"/>
                  </a:moveTo>
                  <a:lnTo>
                    <a:pt x="0" y="0"/>
                  </a:lnTo>
                  <a:lnTo>
                    <a:pt x="0" y="1898268"/>
                  </a:lnTo>
                  <a:lnTo>
                    <a:pt x="4716192" y="1898268"/>
                  </a:lnTo>
                  <a:lnTo>
                    <a:pt x="47161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8"/>
            <p:cNvSpPr txBox="1"/>
            <p:nvPr/>
          </p:nvSpPr>
          <p:spPr>
            <a:xfrm>
              <a:off x="2526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grpSp>
        <p:nvGrpSpPr>
          <p:cNvPr id="327" name="Google Shape;327;p8"/>
          <p:cNvGrpSpPr/>
          <p:nvPr/>
        </p:nvGrpSpPr>
        <p:grpSpPr>
          <a:xfrm>
            <a:off x="2009930" y="3650057"/>
            <a:ext cx="2205685" cy="2360772"/>
            <a:chOff x="0" y="-57150"/>
            <a:chExt cx="812800" cy="869950"/>
          </a:xfrm>
        </p:grpSpPr>
        <p:sp>
          <p:nvSpPr>
            <p:cNvPr id="328" name="Google Shape;328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26359" y="0"/>
                  </a:moveTo>
                  <a:lnTo>
                    <a:pt x="686441" y="0"/>
                  </a:lnTo>
                  <a:cubicBezTo>
                    <a:pt x="756227" y="0"/>
                    <a:pt x="812800" y="56573"/>
                    <a:pt x="812800" y="126359"/>
                  </a:cubicBezTo>
                  <a:lnTo>
                    <a:pt x="812800" y="686441"/>
                  </a:lnTo>
                  <a:cubicBezTo>
                    <a:pt x="812800" y="756227"/>
                    <a:pt x="756227" y="812800"/>
                    <a:pt x="686441" y="812800"/>
                  </a:cubicBezTo>
                  <a:lnTo>
                    <a:pt x="126359" y="812800"/>
                  </a:lnTo>
                  <a:cubicBezTo>
                    <a:pt x="56573" y="812800"/>
                    <a:pt x="0" y="756227"/>
                    <a:pt x="0" y="686441"/>
                  </a:cubicBezTo>
                  <a:lnTo>
                    <a:pt x="0" y="126359"/>
                  </a:lnTo>
                  <a:cubicBezTo>
                    <a:pt x="0" y="56573"/>
                    <a:pt x="56573" y="0"/>
                    <a:pt x="126359" y="0"/>
                  </a:cubicBezTo>
                  <a:close/>
                </a:path>
              </a:pathLst>
            </a:custGeom>
            <a:solidFill>
              <a:srgbClr val="FEF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5 khóa XII </a:t>
              </a:r>
              <a:endParaRPr i="1"/>
            </a:p>
          </p:txBody>
        </p:sp>
      </p:grpSp>
      <p:grpSp>
        <p:nvGrpSpPr>
          <p:cNvPr id="330" name="Google Shape;330;p8"/>
          <p:cNvGrpSpPr/>
          <p:nvPr/>
        </p:nvGrpSpPr>
        <p:grpSpPr>
          <a:xfrm>
            <a:off x="6844546" y="3925864"/>
            <a:ext cx="3753042" cy="1744341"/>
            <a:chOff x="0" y="-47625"/>
            <a:chExt cx="812800" cy="377774"/>
          </a:xfrm>
        </p:grpSpPr>
        <p:sp>
          <p:nvSpPr>
            <p:cNvPr id="331" name="Google Shape;331;p8"/>
            <p:cNvSpPr/>
            <p:nvPr/>
          </p:nvSpPr>
          <p:spPr>
            <a:xfrm>
              <a:off x="0" y="0"/>
              <a:ext cx="812800" cy="330149"/>
            </a:xfrm>
            <a:custGeom>
              <a:rect b="b" l="l" r="r" t="t"/>
              <a:pathLst>
                <a:path extrusionOk="0" h="330149" w="812800">
                  <a:moveTo>
                    <a:pt x="609600" y="0"/>
                  </a:moveTo>
                  <a:cubicBezTo>
                    <a:pt x="721824" y="0"/>
                    <a:pt x="812800" y="73906"/>
                    <a:pt x="812800" y="165074"/>
                  </a:cubicBezTo>
                  <a:cubicBezTo>
                    <a:pt x="812800" y="256242"/>
                    <a:pt x="721824" y="330149"/>
                    <a:pt x="609600" y="330149"/>
                  </a:cubicBezTo>
                  <a:lnTo>
                    <a:pt x="203200" y="330149"/>
                  </a:lnTo>
                  <a:cubicBezTo>
                    <a:pt x="90976" y="330149"/>
                    <a:pt x="0" y="256242"/>
                    <a:pt x="0" y="165074"/>
                  </a:cubicBezTo>
                  <a:cubicBezTo>
                    <a:pt x="0" y="739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 txBox="1"/>
            <p:nvPr/>
          </p:nvSpPr>
          <p:spPr>
            <a:xfrm>
              <a:off x="0" y="-47625"/>
              <a:ext cx="812800" cy="377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12-NQ/TW 3/6/2017</a:t>
              </a:r>
              <a:endParaRPr i="1"/>
            </a:p>
          </p:txBody>
        </p:sp>
      </p:grpSp>
      <p:cxnSp>
        <p:nvCxnSpPr>
          <p:cNvPr id="333" name="Google Shape;333;p8"/>
          <p:cNvCxnSpPr/>
          <p:nvPr/>
        </p:nvCxnSpPr>
        <p:spPr>
          <a:xfrm>
            <a:off x="4215615" y="4907986"/>
            <a:ext cx="2628931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4" name="Google Shape;334;p8"/>
          <p:cNvCxnSpPr/>
          <p:nvPr/>
        </p:nvCxnSpPr>
        <p:spPr>
          <a:xfrm>
            <a:off x="10597587" y="4907986"/>
            <a:ext cx="215343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5" name="Google Shape;335;p8"/>
          <p:cNvSpPr/>
          <p:nvPr/>
        </p:nvSpPr>
        <p:spPr>
          <a:xfrm>
            <a:off x="5508694" y="5879754"/>
            <a:ext cx="6336177" cy="3696103"/>
          </a:xfrm>
          <a:custGeom>
            <a:rect b="b" l="l" r="r" t="t"/>
            <a:pathLst>
              <a:path extrusionOk="0" h="3696103" w="6336177">
                <a:moveTo>
                  <a:pt x="0" y="0"/>
                </a:moveTo>
                <a:lnTo>
                  <a:pt x="6336177" y="0"/>
                </a:lnTo>
                <a:lnTo>
                  <a:pt x="6336177" y="3696103"/>
                </a:lnTo>
                <a:lnTo>
                  <a:pt x="0" y="3696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8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37" name="Google Shape;337;p8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338" name="Google Shape;338;p8"/>
          <p:cNvSpPr txBox="1"/>
          <p:nvPr/>
        </p:nvSpPr>
        <p:spPr>
          <a:xfrm>
            <a:off x="595375" y="3346535"/>
            <a:ext cx="37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XII</a:t>
            </a:r>
            <a:endParaRPr i="1" sz="1300"/>
          </a:p>
        </p:txBody>
      </p:sp>
      <p:sp>
        <p:nvSpPr>
          <p:cNvPr id="339" name="Google Shape;339;p8"/>
          <p:cNvSpPr txBox="1"/>
          <p:nvPr/>
        </p:nvSpPr>
        <p:spPr>
          <a:xfrm>
            <a:off x="2118004" y="6439454"/>
            <a:ext cx="20820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100% vốn điều lệ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Vốn góp chi phối</a:t>
            </a:r>
            <a:endParaRPr i="1"/>
          </a:p>
        </p:txBody>
      </p:sp>
      <p:sp>
        <p:nvSpPr>
          <p:cNvPr id="340" name="Google Shape;340;p8"/>
          <p:cNvSpPr txBox="1"/>
          <p:nvPr/>
        </p:nvSpPr>
        <p:spPr>
          <a:xfrm>
            <a:off x="903736" y="7754424"/>
            <a:ext cx="44181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Cơ cấu lại: tập trung vào các địa bàn trọng yếu, lĩnh vực then chốt</a:t>
            </a:r>
            <a:endParaRPr i="1"/>
          </a:p>
        </p:txBody>
      </p:sp>
      <p:sp>
        <p:nvSpPr>
          <p:cNvPr id="341" name="Google Shape;341;p8"/>
          <p:cNvSpPr txBox="1"/>
          <p:nvPr/>
        </p:nvSpPr>
        <p:spPr>
          <a:xfrm>
            <a:off x="13466575" y="6842882"/>
            <a:ext cx="2688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Cạnh tranh bình đẳng</a:t>
            </a:r>
            <a:endParaRPr i="1"/>
          </a:p>
        </p:txBody>
      </p:sp>
      <p:sp>
        <p:nvSpPr>
          <p:cNvPr id="342" name="Google Shape;342;p8"/>
          <p:cNvSpPr txBox="1"/>
          <p:nvPr/>
        </p:nvSpPr>
        <p:spPr>
          <a:xfrm>
            <a:off x="11911546" y="7685788"/>
            <a:ext cx="58578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Lấy hiệu quả kinh tế làm tiêu chí chủ yếu, tự chủ, tự chịu trách nhiệm</a:t>
            </a:r>
            <a:endParaRPr i="1"/>
          </a:p>
        </p:txBody>
      </p:sp>
      <p:sp>
        <p:nvSpPr>
          <p:cNvPr id="343" name="Google Shape;343;p8"/>
          <p:cNvSpPr txBox="1"/>
          <p:nvPr/>
        </p:nvSpPr>
        <p:spPr>
          <a:xfrm>
            <a:off x="12751017" y="4439067"/>
            <a:ext cx="46182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cơ cấu lại, đổi mới và nâng cao hiệu quả doanh nghiệp nhà nước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0" name="Google Shape;350;p9"/>
          <p:cNvGrpSpPr/>
          <p:nvPr/>
        </p:nvGrpSpPr>
        <p:grpSpPr>
          <a:xfrm>
            <a:off x="678471" y="1894260"/>
            <a:ext cx="3537144" cy="1423701"/>
            <a:chOff x="0" y="0"/>
            <a:chExt cx="4716192" cy="1898268"/>
          </a:xfrm>
        </p:grpSpPr>
        <p:sp>
          <p:nvSpPr>
            <p:cNvPr id="351" name="Google Shape;351;p9"/>
            <p:cNvSpPr/>
            <p:nvPr/>
          </p:nvSpPr>
          <p:spPr>
            <a:xfrm flipH="1">
              <a:off x="0" y="0"/>
              <a:ext cx="4716192" cy="1898268"/>
            </a:xfrm>
            <a:custGeom>
              <a:rect b="b" l="l" r="r" t="t"/>
              <a:pathLst>
                <a:path extrusionOk="0" h="1898268" w="4716192">
                  <a:moveTo>
                    <a:pt x="4716192" y="0"/>
                  </a:moveTo>
                  <a:lnTo>
                    <a:pt x="0" y="0"/>
                  </a:lnTo>
                  <a:lnTo>
                    <a:pt x="0" y="1898268"/>
                  </a:lnTo>
                  <a:lnTo>
                    <a:pt x="4716192" y="1898268"/>
                  </a:lnTo>
                  <a:lnTo>
                    <a:pt x="47161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 txBox="1"/>
            <p:nvPr/>
          </p:nvSpPr>
          <p:spPr>
            <a:xfrm>
              <a:off x="252602" y="54787"/>
              <a:ext cx="4338000" cy="17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Đại hội lần thứ XII (2016)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đẩy mạnh toàn diện, đồng bộ công cuộc đổi mới, tích cực,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chủ động hội nhập quốc tế</a:t>
              </a:r>
              <a:endParaRPr i="1"/>
            </a:p>
          </p:txBody>
        </p:sp>
      </p:grpSp>
      <p:grpSp>
        <p:nvGrpSpPr>
          <p:cNvPr id="353" name="Google Shape;353;p9"/>
          <p:cNvGrpSpPr/>
          <p:nvPr/>
        </p:nvGrpSpPr>
        <p:grpSpPr>
          <a:xfrm>
            <a:off x="2009930" y="3650057"/>
            <a:ext cx="2205685" cy="2360772"/>
            <a:chOff x="0" y="-57150"/>
            <a:chExt cx="812800" cy="869950"/>
          </a:xfrm>
        </p:grpSpPr>
        <p:sp>
          <p:nvSpPr>
            <p:cNvPr id="354" name="Google Shape;354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126359" y="0"/>
                  </a:moveTo>
                  <a:lnTo>
                    <a:pt x="686441" y="0"/>
                  </a:lnTo>
                  <a:cubicBezTo>
                    <a:pt x="756227" y="0"/>
                    <a:pt x="812800" y="56573"/>
                    <a:pt x="812800" y="126359"/>
                  </a:cubicBezTo>
                  <a:lnTo>
                    <a:pt x="812800" y="686441"/>
                  </a:lnTo>
                  <a:cubicBezTo>
                    <a:pt x="812800" y="756227"/>
                    <a:pt x="756227" y="812800"/>
                    <a:pt x="686441" y="812800"/>
                  </a:cubicBezTo>
                  <a:lnTo>
                    <a:pt x="126359" y="812800"/>
                  </a:lnTo>
                  <a:cubicBezTo>
                    <a:pt x="56573" y="812800"/>
                    <a:pt x="0" y="756227"/>
                    <a:pt x="0" y="686441"/>
                  </a:cubicBezTo>
                  <a:lnTo>
                    <a:pt x="0" y="126359"/>
                  </a:lnTo>
                  <a:cubicBezTo>
                    <a:pt x="0" y="56573"/>
                    <a:pt x="56573" y="0"/>
                    <a:pt x="126359" y="0"/>
                  </a:cubicBezTo>
                  <a:close/>
                </a:path>
              </a:pathLst>
            </a:custGeom>
            <a:solidFill>
              <a:srgbClr val="FEF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Trung ương 5 khóa XII </a:t>
              </a:r>
              <a:endParaRPr i="1"/>
            </a:p>
          </p:txBody>
        </p:sp>
      </p:grpSp>
      <p:grpSp>
        <p:nvGrpSpPr>
          <p:cNvPr id="356" name="Google Shape;356;p9"/>
          <p:cNvGrpSpPr/>
          <p:nvPr/>
        </p:nvGrpSpPr>
        <p:grpSpPr>
          <a:xfrm>
            <a:off x="6844546" y="3925864"/>
            <a:ext cx="3753042" cy="1744341"/>
            <a:chOff x="0" y="-47625"/>
            <a:chExt cx="812800" cy="377774"/>
          </a:xfrm>
        </p:grpSpPr>
        <p:sp>
          <p:nvSpPr>
            <p:cNvPr id="357" name="Google Shape;357;p9"/>
            <p:cNvSpPr/>
            <p:nvPr/>
          </p:nvSpPr>
          <p:spPr>
            <a:xfrm>
              <a:off x="0" y="0"/>
              <a:ext cx="812800" cy="330149"/>
            </a:xfrm>
            <a:custGeom>
              <a:rect b="b" l="l" r="r" t="t"/>
              <a:pathLst>
                <a:path extrusionOk="0" h="330149" w="812800">
                  <a:moveTo>
                    <a:pt x="609600" y="0"/>
                  </a:moveTo>
                  <a:cubicBezTo>
                    <a:pt x="721824" y="0"/>
                    <a:pt x="812800" y="73906"/>
                    <a:pt x="812800" y="165074"/>
                  </a:cubicBezTo>
                  <a:cubicBezTo>
                    <a:pt x="812800" y="256242"/>
                    <a:pt x="721824" y="330149"/>
                    <a:pt x="609600" y="330149"/>
                  </a:cubicBezTo>
                  <a:lnTo>
                    <a:pt x="203200" y="330149"/>
                  </a:lnTo>
                  <a:cubicBezTo>
                    <a:pt x="90976" y="330149"/>
                    <a:pt x="0" y="256242"/>
                    <a:pt x="0" y="165074"/>
                  </a:cubicBezTo>
                  <a:cubicBezTo>
                    <a:pt x="0" y="739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EDEDC"/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 txBox="1"/>
            <p:nvPr/>
          </p:nvSpPr>
          <p:spPr>
            <a:xfrm>
              <a:off x="0" y="-47625"/>
              <a:ext cx="812800" cy="377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số 10-NQ/TW 3/6/2017</a:t>
              </a:r>
              <a:endParaRPr i="1"/>
            </a:p>
          </p:txBody>
        </p:sp>
      </p:grpSp>
      <p:cxnSp>
        <p:nvCxnSpPr>
          <p:cNvPr id="359" name="Google Shape;359;p9"/>
          <p:cNvCxnSpPr/>
          <p:nvPr/>
        </p:nvCxnSpPr>
        <p:spPr>
          <a:xfrm>
            <a:off x="4215615" y="4907986"/>
            <a:ext cx="2628931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0" name="Google Shape;360;p9"/>
          <p:cNvCxnSpPr/>
          <p:nvPr/>
        </p:nvCxnSpPr>
        <p:spPr>
          <a:xfrm>
            <a:off x="10597587" y="4907986"/>
            <a:ext cx="215343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1" name="Google Shape;361;p9"/>
          <p:cNvSpPr txBox="1"/>
          <p:nvPr/>
        </p:nvSpPr>
        <p:spPr>
          <a:xfrm>
            <a:off x="1012701" y="1321031"/>
            <a:ext cx="16262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Tiếp tục công cuộc đổi mới, đẩy mạnh công nghiệp hóa, hiện đại hóa và hội nhập quốc tế (từ 1996 đến nay)</a:t>
            </a:r>
            <a:endParaRPr i="1"/>
          </a:p>
        </p:txBody>
      </p:sp>
      <p:sp>
        <p:nvSpPr>
          <p:cNvPr id="362" name="Google Shape;362;p9"/>
          <p:cNvSpPr txBox="1"/>
          <p:nvPr/>
        </p:nvSpPr>
        <p:spPr>
          <a:xfrm>
            <a:off x="918770" y="721066"/>
            <a:ext cx="16450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công cuộc đổi mới, đẩy mạnh công nghiệp hóa, hiện đại hóa và hội nhập quốc tế (từ năm 1986 đến nay)</a:t>
            </a:r>
            <a:endParaRPr i="1"/>
          </a:p>
        </p:txBody>
      </p:sp>
      <p:sp>
        <p:nvSpPr>
          <p:cNvPr id="363" name="Google Shape;363;p9"/>
          <p:cNvSpPr txBox="1"/>
          <p:nvPr/>
        </p:nvSpPr>
        <p:spPr>
          <a:xfrm>
            <a:off x="595375" y="3346535"/>
            <a:ext cx="37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đường lối Đại hội XII</a:t>
            </a:r>
            <a:endParaRPr i="1" sz="1300"/>
          </a:p>
        </p:txBody>
      </p:sp>
      <p:sp>
        <p:nvSpPr>
          <p:cNvPr id="364" name="Google Shape;364;p9"/>
          <p:cNvSpPr txBox="1"/>
          <p:nvPr/>
        </p:nvSpPr>
        <p:spPr>
          <a:xfrm>
            <a:off x="12751017" y="4000996"/>
            <a:ext cx="42201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triển kinh tế tư nhân</a:t>
            </a:r>
            <a:endParaRPr i="1"/>
          </a:p>
          <a:p>
            <a:pPr indent="0" lvl="0" marL="0" marR="0" rtl="0" algn="ctr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trở thành một động lực quan trọng của nền kinh tế thị trường định hướng xã hội chủ nghĩa </a:t>
            </a:r>
            <a:endParaRPr i="1"/>
          </a:p>
        </p:txBody>
      </p:sp>
      <p:grpSp>
        <p:nvGrpSpPr>
          <p:cNvPr id="365" name="Google Shape;365;p9"/>
          <p:cNvGrpSpPr/>
          <p:nvPr/>
        </p:nvGrpSpPr>
        <p:grpSpPr>
          <a:xfrm>
            <a:off x="1521684" y="6919247"/>
            <a:ext cx="2685097" cy="2716563"/>
            <a:chOff x="0" y="-9525"/>
            <a:chExt cx="812800" cy="822325"/>
          </a:xfrm>
        </p:grpSpPr>
        <p:sp>
          <p:nvSpPr>
            <p:cNvPr id="366" name="Google Shape;366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Nhà nước</a:t>
              </a:r>
              <a:endParaRPr i="1"/>
            </a:p>
          </p:txBody>
        </p:sp>
      </p:grpSp>
      <p:grpSp>
        <p:nvGrpSpPr>
          <p:cNvPr id="368" name="Google Shape;368;p9"/>
          <p:cNvGrpSpPr/>
          <p:nvPr/>
        </p:nvGrpSpPr>
        <p:grpSpPr>
          <a:xfrm>
            <a:off x="5278660" y="6919247"/>
            <a:ext cx="2685097" cy="2716563"/>
            <a:chOff x="0" y="-9525"/>
            <a:chExt cx="812800" cy="822325"/>
          </a:xfrm>
        </p:grpSpPr>
        <p:sp>
          <p:nvSpPr>
            <p:cNvPr id="369" name="Google Shape;369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tập thể</a:t>
              </a:r>
              <a:endParaRPr i="1"/>
            </a:p>
          </p:txBody>
        </p:sp>
      </p:grpSp>
      <p:grpSp>
        <p:nvGrpSpPr>
          <p:cNvPr id="371" name="Google Shape;371;p9"/>
          <p:cNvGrpSpPr/>
          <p:nvPr/>
        </p:nvGrpSpPr>
        <p:grpSpPr>
          <a:xfrm>
            <a:off x="9032823" y="6944109"/>
            <a:ext cx="2685097" cy="2716563"/>
            <a:chOff x="0" y="-9525"/>
            <a:chExt cx="812800" cy="822325"/>
          </a:xfrm>
        </p:grpSpPr>
        <p:sp>
          <p:nvSpPr>
            <p:cNvPr id="372" name="Google Shape;372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tư nhân</a:t>
              </a:r>
              <a:endParaRPr i="1"/>
            </a:p>
          </p:txBody>
        </p:sp>
      </p:grpSp>
      <p:sp>
        <p:nvSpPr>
          <p:cNvPr id="374" name="Google Shape;374;p9"/>
          <p:cNvSpPr/>
          <p:nvPr/>
        </p:nvSpPr>
        <p:spPr>
          <a:xfrm>
            <a:off x="12039514" y="7521010"/>
            <a:ext cx="1718499" cy="1544501"/>
          </a:xfrm>
          <a:custGeom>
            <a:rect b="b" l="l" r="r" t="t"/>
            <a:pathLst>
              <a:path extrusionOk="0" h="1544501" w="1718499">
                <a:moveTo>
                  <a:pt x="0" y="0"/>
                </a:moveTo>
                <a:lnTo>
                  <a:pt x="1718499" y="0"/>
                </a:lnTo>
                <a:lnTo>
                  <a:pt x="1718499" y="1544501"/>
                </a:lnTo>
                <a:lnTo>
                  <a:pt x="0" y="1544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9"/>
          <p:cNvSpPr/>
          <p:nvPr/>
        </p:nvSpPr>
        <p:spPr>
          <a:xfrm>
            <a:off x="4242396" y="7763052"/>
            <a:ext cx="1000649" cy="1060418"/>
          </a:xfrm>
          <a:custGeom>
            <a:rect b="b" l="l" r="r" t="t"/>
            <a:pathLst>
              <a:path extrusionOk="0" h="1060418" w="1000649">
                <a:moveTo>
                  <a:pt x="0" y="0"/>
                </a:moveTo>
                <a:lnTo>
                  <a:pt x="1000649" y="0"/>
                </a:lnTo>
                <a:lnTo>
                  <a:pt x="1000649" y="1060418"/>
                </a:lnTo>
                <a:lnTo>
                  <a:pt x="0" y="1060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9"/>
          <p:cNvSpPr/>
          <p:nvPr/>
        </p:nvSpPr>
        <p:spPr>
          <a:xfrm>
            <a:off x="8032174" y="7763052"/>
            <a:ext cx="1000649" cy="1060418"/>
          </a:xfrm>
          <a:custGeom>
            <a:rect b="b" l="l" r="r" t="t"/>
            <a:pathLst>
              <a:path extrusionOk="0" h="1060418" w="1000649">
                <a:moveTo>
                  <a:pt x="0" y="0"/>
                </a:moveTo>
                <a:lnTo>
                  <a:pt x="1000649" y="0"/>
                </a:lnTo>
                <a:lnTo>
                  <a:pt x="1000649" y="1060418"/>
                </a:lnTo>
                <a:lnTo>
                  <a:pt x="0" y="1060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9"/>
          <p:cNvGrpSpPr/>
          <p:nvPr/>
        </p:nvGrpSpPr>
        <p:grpSpPr>
          <a:xfrm>
            <a:off x="14081219" y="6576716"/>
            <a:ext cx="2685097" cy="2983849"/>
            <a:chOff x="0" y="-76200"/>
            <a:chExt cx="812800" cy="903234"/>
          </a:xfrm>
        </p:grpSpPr>
        <p:sp>
          <p:nvSpPr>
            <p:cNvPr id="378" name="Google Shape;378;p9"/>
            <p:cNvSpPr/>
            <p:nvPr/>
          </p:nvSpPr>
          <p:spPr>
            <a:xfrm>
              <a:off x="0" y="0"/>
              <a:ext cx="812800" cy="827034"/>
            </a:xfrm>
            <a:custGeom>
              <a:rect b="b" l="l" r="r" t="t"/>
              <a:pathLst>
                <a:path extrusionOk="0" h="827034" w="812800">
                  <a:moveTo>
                    <a:pt x="147048" y="0"/>
                  </a:moveTo>
                  <a:lnTo>
                    <a:pt x="665752" y="0"/>
                  </a:lnTo>
                  <a:cubicBezTo>
                    <a:pt x="746964" y="0"/>
                    <a:pt x="812800" y="65836"/>
                    <a:pt x="812800" y="147048"/>
                  </a:cubicBezTo>
                  <a:lnTo>
                    <a:pt x="812800" y="679987"/>
                  </a:lnTo>
                  <a:cubicBezTo>
                    <a:pt x="812800" y="761199"/>
                    <a:pt x="746964" y="827034"/>
                    <a:pt x="665752" y="827034"/>
                  </a:cubicBezTo>
                  <a:lnTo>
                    <a:pt x="147048" y="827034"/>
                  </a:lnTo>
                  <a:cubicBezTo>
                    <a:pt x="65836" y="827034"/>
                    <a:pt x="0" y="761199"/>
                    <a:pt x="0" y="679987"/>
                  </a:cubicBezTo>
                  <a:lnTo>
                    <a:pt x="0" y="147048"/>
                  </a:lnTo>
                  <a:cubicBezTo>
                    <a:pt x="0" y="65836"/>
                    <a:pt x="65836" y="0"/>
                    <a:pt x="147048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9"/>
            <p:cNvSpPr txBox="1"/>
            <p:nvPr/>
          </p:nvSpPr>
          <p:spPr>
            <a:xfrm>
              <a:off x="0" y="-76200"/>
              <a:ext cx="812800" cy="903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Nòng cốt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1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phát triển kinh tế độc lập, tự chủ</a:t>
              </a:r>
              <a:endParaRPr i="1"/>
            </a:p>
          </p:txBody>
        </p:sp>
      </p:grpSp>
      <p:sp>
        <p:nvSpPr>
          <p:cNvPr id="380" name="Google Shape;380;p9"/>
          <p:cNvSpPr txBox="1"/>
          <p:nvPr/>
        </p:nvSpPr>
        <p:spPr>
          <a:xfrm>
            <a:off x="3995488" y="6268004"/>
            <a:ext cx="87384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Thừa nhận: kinh tế tư nhân là một động lực quan trọng</a:t>
            </a:r>
            <a:endParaRPr i="1" sz="1300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